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8" r:id="rId1"/>
  </p:sldMasterIdLst>
  <p:sldIdLst>
    <p:sldId id="256" r:id="rId2"/>
    <p:sldId id="263" r:id="rId3"/>
    <p:sldId id="258" r:id="rId4"/>
    <p:sldId id="259" r:id="rId5"/>
    <p:sldId id="265" r:id="rId6"/>
    <p:sldId id="266" r:id="rId7"/>
    <p:sldId id="264" r:id="rId8"/>
    <p:sldId id="257" r:id="rId9"/>
    <p:sldId id="262" r:id="rId10"/>
    <p:sldId id="260" r:id="rId11"/>
    <p:sldId id="261" r:id="rId12"/>
    <p:sldId id="272" r:id="rId13"/>
    <p:sldId id="273" r:id="rId14"/>
    <p:sldId id="271" r:id="rId15"/>
    <p:sldId id="274" r:id="rId16"/>
    <p:sldId id="267" r:id="rId17"/>
    <p:sldId id="275" r:id="rId18"/>
    <p:sldId id="269" r:id="rId19"/>
    <p:sldId id="306" r:id="rId20"/>
    <p:sldId id="305" r:id="rId21"/>
    <p:sldId id="270" r:id="rId22"/>
    <p:sldId id="303" r:id="rId23"/>
    <p:sldId id="304" r:id="rId24"/>
    <p:sldId id="276" r:id="rId25"/>
    <p:sldId id="268" r:id="rId26"/>
    <p:sldId id="288" r:id="rId27"/>
    <p:sldId id="291" r:id="rId28"/>
    <p:sldId id="290" r:id="rId29"/>
    <p:sldId id="302" r:id="rId30"/>
    <p:sldId id="289" r:id="rId31"/>
    <p:sldId id="301" r:id="rId32"/>
    <p:sldId id="292" r:id="rId33"/>
    <p:sldId id="309" r:id="rId34"/>
    <p:sldId id="311" r:id="rId35"/>
    <p:sldId id="310" r:id="rId36"/>
    <p:sldId id="312" r:id="rId37"/>
    <p:sldId id="313" r:id="rId38"/>
    <p:sldId id="293" r:id="rId39"/>
    <p:sldId id="295" r:id="rId40"/>
    <p:sldId id="300" r:id="rId41"/>
    <p:sldId id="297" r:id="rId42"/>
    <p:sldId id="299" r:id="rId43"/>
    <p:sldId id="296" r:id="rId44"/>
    <p:sldId id="294" r:id="rId45"/>
    <p:sldId id="277" r:id="rId46"/>
    <p:sldId id="278" r:id="rId47"/>
    <p:sldId id="279" r:id="rId48"/>
    <p:sldId id="280" r:id="rId49"/>
    <p:sldId id="281" r:id="rId50"/>
    <p:sldId id="282" r:id="rId51"/>
    <p:sldId id="283" r:id="rId52"/>
    <p:sldId id="284" r:id="rId53"/>
    <p:sldId id="285" r:id="rId54"/>
    <p:sldId id="286" r:id="rId55"/>
    <p:sldId id="287" r:id="rId56"/>
    <p:sldId id="307" r:id="rId57"/>
    <p:sldId id="30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80644-099E-4130-AEF7-86EEAAB3BF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FEA329-B39E-48B3-B221-62FE83914A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414354-40B7-4C74-86B7-8C9412C5B6A7}"/>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a:extLst>
              <a:ext uri="{FF2B5EF4-FFF2-40B4-BE49-F238E27FC236}">
                <a16:creationId xmlns:a16="http://schemas.microsoft.com/office/drawing/2014/main" id="{46CEC10A-9B22-4F21-814D-459264A036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E81582-B4A6-4120-89E6-0920E327B62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2310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0DF7-9117-4E8D-A93D-8B23AED132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D05AFE-6D22-4983-9747-8F64D5DC82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3150F-65A1-44F8-8DEE-931170B0E0EB}"/>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a:extLst>
              <a:ext uri="{FF2B5EF4-FFF2-40B4-BE49-F238E27FC236}">
                <a16:creationId xmlns:a16="http://schemas.microsoft.com/office/drawing/2014/main" id="{C7E677CE-C3E8-443D-88A3-F4D8E72FA0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4DBB08-FFF3-4303-B11B-4513C35A73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8758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2CEF12-33A4-4683-A563-559B2BF301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0530A1-8A5D-4B78-B818-3DFE1AD9A3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B94D2-21FC-4000-91DC-122447606362}"/>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a:extLst>
              <a:ext uri="{FF2B5EF4-FFF2-40B4-BE49-F238E27FC236}">
                <a16:creationId xmlns:a16="http://schemas.microsoft.com/office/drawing/2014/main" id="{EC357782-370B-40A9-891D-02641A96E2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3D6835-EC1E-4839-AAE5-94F31142B5C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9716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D0B1C-0CE3-401D-92D0-6B0BA7884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7BC09E-6584-42D1-A195-395F4061F5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CCCC2-C672-4E60-97A7-2BEFE31F4BA0}"/>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a:extLst>
              <a:ext uri="{FF2B5EF4-FFF2-40B4-BE49-F238E27FC236}">
                <a16:creationId xmlns:a16="http://schemas.microsoft.com/office/drawing/2014/main" id="{38508005-5B1F-4ADF-A7A2-323DD16A29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A4ADEC-E0D0-4CBE-BFA1-71E7852505C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325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D12A-DCF1-4646-8C17-BC531B1B55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585440-7678-4C87-87AE-5A440437CA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59F470-8A75-4E9E-A0EB-2CC09C5D64A1}"/>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a:extLst>
              <a:ext uri="{FF2B5EF4-FFF2-40B4-BE49-F238E27FC236}">
                <a16:creationId xmlns:a16="http://schemas.microsoft.com/office/drawing/2014/main" id="{906C44A7-BB6D-4BFC-8D6B-4D161B5EE5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F37364-C29C-48CE-81A1-5033CFC3D74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190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2D9D9-EBCE-44A4-B874-378E80F59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E2153B-01DC-4FA3-AD40-3A27FF324AD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60C913-5B86-43D9-BF18-DB8B8DA072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56C01-3945-4828-9E63-439BA93A0C1B}"/>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a:extLst>
              <a:ext uri="{FF2B5EF4-FFF2-40B4-BE49-F238E27FC236}">
                <a16:creationId xmlns:a16="http://schemas.microsoft.com/office/drawing/2014/main" id="{540BF067-8C4C-4C4B-ADDE-9B7B4368B3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0518F0-283C-4FBD-904F-6CDC088596F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508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36C7-D596-444B-A51E-CC3DD8A15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1ADE6A-1B11-41BF-8034-9E66D5B74C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BE5DEC-A201-4639-A87A-3D49A3349C6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81731A-2985-47C5-86A0-664336B41E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308DBA-D3E7-4A89-BB86-B1997334FA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6B0B6B-2F7D-4BBD-B771-C06E3092A2BE}"/>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8" name="Footer Placeholder 7">
            <a:extLst>
              <a:ext uri="{FF2B5EF4-FFF2-40B4-BE49-F238E27FC236}">
                <a16:creationId xmlns:a16="http://schemas.microsoft.com/office/drawing/2014/main" id="{2CC52AF0-5F80-4F8E-8A16-492A4686C95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BB4162D-C90D-4C45-BB39-B8C446ADCB8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6252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C074-5125-4814-B2BE-9250E8D703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A75968-F1B6-4FF9-9282-F21FB753D0E5}"/>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4" name="Footer Placeholder 3">
            <a:extLst>
              <a:ext uri="{FF2B5EF4-FFF2-40B4-BE49-F238E27FC236}">
                <a16:creationId xmlns:a16="http://schemas.microsoft.com/office/drawing/2014/main" id="{AB034E66-1A45-41D5-BA17-4ACC8DFF84B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94AE59-3B5B-47BF-AA42-A421C5D1E96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5618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789600-D20F-4D41-A3D0-F890F7F56F7B}"/>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3" name="Footer Placeholder 2">
            <a:extLst>
              <a:ext uri="{FF2B5EF4-FFF2-40B4-BE49-F238E27FC236}">
                <a16:creationId xmlns:a16="http://schemas.microsoft.com/office/drawing/2014/main" id="{1614E548-CBF0-4AE0-A316-BDFCCC5DB79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A54ADC3-5C71-410E-A791-BFC69F6B3A4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431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9FC-FB86-4418-A200-37787BAD7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CD401B-1014-4B7B-B364-92BE58575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DAC7C2-20A5-4D31-968A-A6C15C01E5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6B8C92-4756-4EE5-B777-D1FD59AB565B}"/>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a:extLst>
              <a:ext uri="{FF2B5EF4-FFF2-40B4-BE49-F238E27FC236}">
                <a16:creationId xmlns:a16="http://schemas.microsoft.com/office/drawing/2014/main" id="{B7E18330-BB8B-4B2F-9462-F69BD99273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582690-2217-4A14-90F8-98D4F1E28F3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980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84425-DF3C-4E19-BF4A-755D15FAD4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3C4DB5-D564-4BEB-B1B8-A11873739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C6F1C2-E52C-4586-86E1-064BD2E51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AC4590-76FF-4EE0-971E-A0097832CE69}"/>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a:extLst>
              <a:ext uri="{FF2B5EF4-FFF2-40B4-BE49-F238E27FC236}">
                <a16:creationId xmlns:a16="http://schemas.microsoft.com/office/drawing/2014/main" id="{5355D192-8D27-47C4-9FDF-9EB7D21F38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AAE5178-E00B-44D1-87D2-82A0D2ED97B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274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0CDCA8-B883-46BA-B700-876C3BEC66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479D20-11AC-46CA-80F9-CF8C8443B3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0EDEF-2AD7-4640-A047-573794624F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5/9/2019</a:t>
            </a:fld>
            <a:endParaRPr lang="en-US" dirty="0"/>
          </a:p>
        </p:txBody>
      </p:sp>
      <p:sp>
        <p:nvSpPr>
          <p:cNvPr id="5" name="Footer Placeholder 4">
            <a:extLst>
              <a:ext uri="{FF2B5EF4-FFF2-40B4-BE49-F238E27FC236}">
                <a16:creationId xmlns:a16="http://schemas.microsoft.com/office/drawing/2014/main" id="{2EB63B6F-AB5C-465B-A542-7BA9295146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70C6C97-23B7-483B-8941-8BB9E48F3B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541120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mailto:risheebarthakur8@gmail.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4016-5008-4BDF-B852-D1C16CEB3BB3}"/>
              </a:ext>
            </a:extLst>
          </p:cNvPr>
          <p:cNvSpPr>
            <a:spLocks noGrp="1"/>
          </p:cNvSpPr>
          <p:nvPr>
            <p:ph type="ctrTitle"/>
          </p:nvPr>
        </p:nvSpPr>
        <p:spPr/>
        <p:txBody>
          <a:bodyPr/>
          <a:lstStyle/>
          <a:p>
            <a:r>
              <a:rPr lang="en-US" b="1" dirty="0">
                <a:latin typeface="Times New Roman" panose="02020603050405020304" pitchFamily="18" charset="0"/>
                <a:ea typeface="Arial Unicode MS" panose="020B0604020202020204" pitchFamily="34" charset="-128"/>
                <a:cs typeface="Times New Roman" panose="02020603050405020304" pitchFamily="18" charset="0"/>
              </a:rPr>
              <a:t>AM Home Automation</a:t>
            </a:r>
          </a:p>
        </p:txBody>
      </p:sp>
      <p:sp>
        <p:nvSpPr>
          <p:cNvPr id="3" name="Subtitle 2">
            <a:extLst>
              <a:ext uri="{FF2B5EF4-FFF2-40B4-BE49-F238E27FC236}">
                <a16:creationId xmlns:a16="http://schemas.microsoft.com/office/drawing/2014/main" id="{D39E7AAB-B3A8-4CF6-A06E-D5FFA1106B84}"/>
              </a:ext>
            </a:extLst>
          </p:cNvPr>
          <p:cNvSpPr>
            <a:spLocks noGrp="1"/>
          </p:cNvSpPr>
          <p:nvPr>
            <p:ph type="subTitle" idx="1"/>
          </p:nvPr>
        </p:nvSpPr>
        <p:spPr>
          <a:xfrm>
            <a:off x="1524000" y="4715221"/>
            <a:ext cx="9144000" cy="1655762"/>
          </a:xfrm>
        </p:spPr>
        <p:txBody>
          <a:bodyPr>
            <a:normAutofit lnSpcReduction="10000"/>
          </a:bodyPr>
          <a:lstStyle/>
          <a:p>
            <a:r>
              <a:rPr lang="en-US" b="1" u="sng" dirty="0">
                <a:latin typeface="Times New Roman" panose="02020603050405020304" pitchFamily="18" charset="0"/>
                <a:cs typeface="Times New Roman" panose="02020603050405020304" pitchFamily="18" charset="0"/>
              </a:rPr>
              <a:t>Team Member:-</a:t>
            </a:r>
          </a:p>
          <a:p>
            <a:r>
              <a:rPr lang="en-US" b="1" dirty="0">
                <a:latin typeface="Times New Roman" panose="02020603050405020304" pitchFamily="18" charset="0"/>
                <a:cs typeface="Times New Roman" panose="02020603050405020304" pitchFamily="18" charset="0"/>
              </a:rPr>
              <a:t>Rishee </a:t>
            </a:r>
            <a:r>
              <a:rPr lang="en-US" b="1" dirty="0" err="1">
                <a:latin typeface="Times New Roman" panose="02020603050405020304" pitchFamily="18" charset="0"/>
                <a:cs typeface="Times New Roman" panose="02020603050405020304" pitchFamily="18" charset="0"/>
              </a:rPr>
              <a:t>Barthakur</a:t>
            </a:r>
            <a:r>
              <a:rPr lang="en-US" b="1" dirty="0">
                <a:latin typeface="Times New Roman" panose="02020603050405020304" pitchFamily="18" charset="0"/>
                <a:cs typeface="Times New Roman" panose="02020603050405020304" pitchFamily="18" charset="0"/>
              </a:rPr>
              <a:t> [IU1682820025]</a:t>
            </a:r>
          </a:p>
          <a:p>
            <a:r>
              <a:rPr lang="en-US" b="1" u="sng" dirty="0">
                <a:latin typeface="Times New Roman" panose="02020603050405020304" pitchFamily="18" charset="0"/>
                <a:cs typeface="Times New Roman" panose="02020603050405020304" pitchFamily="18" charset="0"/>
              </a:rPr>
              <a:t>Internal Guide :-</a:t>
            </a:r>
          </a:p>
          <a:p>
            <a:r>
              <a:rPr lang="en-US" b="1" dirty="0">
                <a:latin typeface="Times New Roman" panose="02020603050405020304" pitchFamily="18" charset="0"/>
                <a:cs typeface="Times New Roman" panose="02020603050405020304" pitchFamily="18" charset="0"/>
              </a:rPr>
              <a:t>Prof. </a:t>
            </a:r>
            <a:r>
              <a:rPr lang="en-US" b="1" dirty="0" err="1">
                <a:latin typeface="Times New Roman" panose="02020603050405020304" pitchFamily="18" charset="0"/>
                <a:cs typeface="Times New Roman" panose="02020603050405020304" pitchFamily="18" charset="0"/>
              </a:rPr>
              <a:t>Jalpa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Poriya</a:t>
            </a:r>
            <a:endParaRPr lang="en-US" b="1" dirty="0">
              <a:latin typeface="Times New Roman" panose="02020603050405020304" pitchFamily="18" charset="0"/>
              <a:cs typeface="Times New Roman" panose="02020603050405020304" pitchFamily="18" charset="0"/>
            </a:endParaRPr>
          </a:p>
        </p:txBody>
      </p:sp>
      <p:pic>
        <p:nvPicPr>
          <p:cNvPr id="4" name="Picture 3" descr="mqdefault.jpg">
            <a:extLst>
              <a:ext uri="{FF2B5EF4-FFF2-40B4-BE49-F238E27FC236}">
                <a16:creationId xmlns:a16="http://schemas.microsoft.com/office/drawing/2014/main" id="{E57D97DB-0D5E-411A-8D19-E613DB6A228D}"/>
              </a:ext>
            </a:extLst>
          </p:cNvPr>
          <p:cNvPicPr>
            <a:picLocks noChangeAspect="1"/>
          </p:cNvPicPr>
          <p:nvPr/>
        </p:nvPicPr>
        <p:blipFill rotWithShape="1">
          <a:blip r:embed="rId2" cstate="print"/>
          <a:srcRect t="19402" b="25998"/>
          <a:stretch/>
        </p:blipFill>
        <p:spPr>
          <a:xfrm>
            <a:off x="4572000" y="186259"/>
            <a:ext cx="3048000" cy="936104"/>
          </a:xfrm>
          <a:prstGeom prst="rect">
            <a:avLst/>
          </a:prstGeom>
        </p:spPr>
      </p:pic>
    </p:spTree>
    <p:extLst>
      <p:ext uri="{BB962C8B-B14F-4D97-AF65-F5344CB8AC3E}">
        <p14:creationId xmlns:p14="http://schemas.microsoft.com/office/powerpoint/2010/main" val="1645227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20D7-7ADF-4917-9E47-0443670538E5}"/>
              </a:ext>
            </a:extLst>
          </p:cNvPr>
          <p:cNvSpPr>
            <a:spLocks noGrp="1"/>
          </p:cNvSpPr>
          <p:nvPr>
            <p:ph type="title"/>
          </p:nvPr>
        </p:nvSpPr>
        <p:spPr>
          <a:xfrm>
            <a:off x="836611" y="92421"/>
            <a:ext cx="10515600" cy="517179"/>
          </a:xfrm>
        </p:spPr>
        <p:txBody>
          <a:bodyPr>
            <a:normAutofit fontScale="90000"/>
          </a:bodyPr>
          <a:lstStyle/>
          <a:p>
            <a:pPr algn="ctr"/>
            <a:r>
              <a:rPr lang="en-US" sz="3200" b="1" dirty="0">
                <a:solidFill>
                  <a:srgbClr val="FF0000"/>
                </a:solidFill>
                <a:latin typeface="Times New Roman" panose="02020603050405020304" pitchFamily="18" charset="0"/>
                <a:cs typeface="Times New Roman" panose="02020603050405020304" pitchFamily="18" charset="0"/>
              </a:rPr>
              <a:t>Technical description</a:t>
            </a:r>
          </a:p>
        </p:txBody>
      </p:sp>
      <p:sp>
        <p:nvSpPr>
          <p:cNvPr id="3" name="Content Placeholder 2">
            <a:extLst>
              <a:ext uri="{FF2B5EF4-FFF2-40B4-BE49-F238E27FC236}">
                <a16:creationId xmlns:a16="http://schemas.microsoft.com/office/drawing/2014/main" id="{A39FF185-D96E-4756-9A1C-30BE2D3C1657}"/>
              </a:ext>
            </a:extLst>
          </p:cNvPr>
          <p:cNvSpPr>
            <a:spLocks noGrp="1"/>
          </p:cNvSpPr>
          <p:nvPr>
            <p:ph idx="1"/>
          </p:nvPr>
        </p:nvSpPr>
        <p:spPr>
          <a:xfrm>
            <a:off x="1141412" y="609599"/>
            <a:ext cx="9905999" cy="5857461"/>
          </a:xfrm>
        </p:spPr>
        <p:txBody>
          <a:bodyPr>
            <a:normAutofit fontScale="92500" lnSpcReduction="10000"/>
          </a:bodyPr>
          <a:lstStyle/>
          <a:p>
            <a:pPr lvl="0"/>
            <a:r>
              <a:rPr lang="en-US" b="1" dirty="0">
                <a:latin typeface="Times New Roman" panose="02020603050405020304" pitchFamily="18" charset="0"/>
                <a:cs typeface="Times New Roman" panose="02020603050405020304" pitchFamily="18" charset="0"/>
              </a:rPr>
              <a:t>Hardware Requirements:</a:t>
            </a:r>
          </a:p>
          <a:p>
            <a:pPr lvl="0"/>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Arduino board (IC)</a:t>
            </a:r>
            <a:endParaRPr lang="en-US" sz="16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ESP8266 </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Four relay module</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One switch board</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Four one way switches</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One two way switch</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Android phone</a:t>
            </a:r>
          </a:p>
          <a:p>
            <a:pPr lvl="1"/>
            <a:endParaRPr lang="en-US" sz="1800" dirty="0">
              <a:latin typeface="Times New Roman" panose="02020603050405020304" pitchFamily="18" charset="0"/>
              <a:cs typeface="Times New Roman" panose="02020603050405020304" pitchFamily="18" charset="0"/>
            </a:endParaRPr>
          </a:p>
          <a:p>
            <a:pPr lvl="0"/>
            <a:r>
              <a:rPr lang="en-US" b="1" dirty="0">
                <a:latin typeface="Times New Roman" panose="02020603050405020304" pitchFamily="18" charset="0"/>
                <a:cs typeface="Times New Roman" panose="02020603050405020304" pitchFamily="18" charset="0"/>
              </a:rPr>
              <a:t>Software Requirements:</a:t>
            </a:r>
          </a:p>
          <a:p>
            <a:pPr lvl="0"/>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 NoSQL for the database </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 Android as in Operating System</a:t>
            </a:r>
          </a:p>
          <a:p>
            <a:pPr lvl="2"/>
            <a:r>
              <a:rPr lang="en-US" sz="2400" dirty="0">
                <a:latin typeface="Times New Roman" panose="02020603050405020304" pitchFamily="18" charset="0"/>
                <a:cs typeface="Times New Roman" panose="02020603050405020304" pitchFamily="18" charset="0"/>
              </a:rPr>
              <a:t>At least Marshmallow</a:t>
            </a:r>
          </a:p>
          <a:p>
            <a:pPr lvl="2"/>
            <a:r>
              <a:rPr lang="en-US" sz="2400" dirty="0">
                <a:latin typeface="Times New Roman" panose="02020603050405020304" pitchFamily="18" charset="0"/>
                <a:cs typeface="Times New Roman" panose="02020603050405020304" pitchFamily="18" charset="0"/>
              </a:rPr>
              <a:t>RAM 200 MB Min</a:t>
            </a:r>
          </a:p>
          <a:p>
            <a:pPr lvl="1"/>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951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B3A96-3536-4B14-82E3-6D1B42EA6735}"/>
              </a:ext>
            </a:extLst>
          </p:cNvPr>
          <p:cNvSpPr>
            <a:spLocks noGrp="1"/>
          </p:cNvSpPr>
          <p:nvPr>
            <p:ph idx="1"/>
          </p:nvPr>
        </p:nvSpPr>
        <p:spPr>
          <a:xfrm>
            <a:off x="1141412" y="490330"/>
            <a:ext cx="9905999" cy="5883966"/>
          </a:xfrm>
        </p:spPr>
        <p:txBody>
          <a:bodyPr/>
          <a:lstStyle/>
          <a:p>
            <a:pPr lvl="0">
              <a:lnSpc>
                <a:spcPct val="100000"/>
              </a:lnSpc>
            </a:pPr>
            <a:r>
              <a:rPr lang="en-US" sz="2600" b="1" dirty="0">
                <a:latin typeface="Times New Roman" panose="02020603050405020304" pitchFamily="18" charset="0"/>
                <a:cs typeface="Times New Roman" panose="02020603050405020304" pitchFamily="18" charset="0"/>
              </a:rPr>
              <a:t>Technology which we are going to use :</a:t>
            </a:r>
          </a:p>
          <a:p>
            <a:pPr lvl="0">
              <a:lnSpc>
                <a:spcPct val="100000"/>
              </a:lnSpc>
            </a:pPr>
            <a:endParaRPr lang="en-US" sz="3200" dirty="0">
              <a:latin typeface="Times New Roman" panose="02020603050405020304" pitchFamily="18" charset="0"/>
              <a:cs typeface="Times New Roman" panose="02020603050405020304" pitchFamily="18" charset="0"/>
            </a:endParaRPr>
          </a:p>
          <a:p>
            <a:pPr lvl="1">
              <a:lnSpc>
                <a:spcPct val="100000"/>
              </a:lnSpc>
            </a:pPr>
            <a:r>
              <a:rPr lang="en-US" dirty="0">
                <a:latin typeface="Times New Roman" panose="02020603050405020304" pitchFamily="18" charset="0"/>
                <a:cs typeface="Times New Roman" panose="02020603050405020304" pitchFamily="18" charset="0"/>
              </a:rPr>
              <a:t>Internet of Things</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Mobile technology</a:t>
            </a:r>
          </a:p>
          <a:p>
            <a:pPr lvl="1"/>
            <a:endParaRPr lang="en-US" sz="1800" dirty="0">
              <a:latin typeface="Times New Roman" panose="02020603050405020304" pitchFamily="18" charset="0"/>
              <a:cs typeface="Times New Roman" panose="02020603050405020304" pitchFamily="18" charset="0"/>
            </a:endParaRPr>
          </a:p>
          <a:p>
            <a:pPr lvl="0"/>
            <a:r>
              <a:rPr lang="en-US" sz="2600" b="1" dirty="0">
                <a:latin typeface="Times New Roman" panose="02020603050405020304" pitchFamily="18" charset="0"/>
                <a:cs typeface="Times New Roman" panose="02020603050405020304" pitchFamily="18" charset="0"/>
              </a:rPr>
              <a:t>Programming Language:</a:t>
            </a:r>
          </a:p>
          <a:p>
            <a:pPr lvl="0"/>
            <a:endParaRPr lang="en-US" sz="32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C++</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Java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14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3DDE-949A-43C9-B535-7D10835BBFF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97033-DE6B-435F-ADC3-687E5D13E5A7}"/>
              </a:ext>
            </a:extLst>
          </p:cNvPr>
          <p:cNvSpPr>
            <a:spLocks noGrp="1"/>
          </p:cNvSpPr>
          <p:nvPr>
            <p:ph idx="1"/>
          </p:nvPr>
        </p:nvSpPr>
        <p:spPr>
          <a:xfrm>
            <a:off x="838200" y="3089563"/>
            <a:ext cx="10515600" cy="3087399"/>
          </a:xfrm>
        </p:spPr>
        <p:txBody>
          <a:bodyPr>
            <a:normAutofit/>
          </a:bodyPr>
          <a:lstStyle/>
          <a:p>
            <a:pPr marL="0" indent="0" algn="ctr">
              <a:buNone/>
            </a:pPr>
            <a:r>
              <a:rPr lang="en-US" sz="4400" b="1" dirty="0">
                <a:solidFill>
                  <a:srgbClr val="FF0000"/>
                </a:solidFill>
                <a:latin typeface="Times New Roman" panose="02020603050405020304" pitchFamily="18" charset="0"/>
                <a:cs typeface="Times New Roman" panose="02020603050405020304" pitchFamily="18" charset="0"/>
              </a:rPr>
              <a:t> Diagrams</a:t>
            </a:r>
            <a:endParaRPr lang="en-US" sz="4400" dirty="0"/>
          </a:p>
        </p:txBody>
      </p:sp>
    </p:spTree>
    <p:extLst>
      <p:ext uri="{BB962C8B-B14F-4D97-AF65-F5344CB8AC3E}">
        <p14:creationId xmlns:p14="http://schemas.microsoft.com/office/powerpoint/2010/main" val="238001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292B-7B15-4225-BF57-E4F2184389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B9284E-528C-4326-A64B-487F8DF1DBB9}"/>
              </a:ext>
            </a:extLst>
          </p:cNvPr>
          <p:cNvSpPr>
            <a:spLocks noGrp="1"/>
          </p:cNvSpPr>
          <p:nvPr>
            <p:ph idx="1"/>
          </p:nvPr>
        </p:nvSpPr>
        <p:spPr>
          <a:xfrm>
            <a:off x="838200" y="3186545"/>
            <a:ext cx="10515600" cy="2990418"/>
          </a:xfrm>
        </p:spPr>
        <p:txBody>
          <a:bodyPr/>
          <a:lstStyle/>
          <a:p>
            <a:pPr marL="0" indent="0" algn="ctr">
              <a:buNone/>
            </a:pPr>
            <a:r>
              <a:rPr lang="en-US" sz="3200" b="1" dirty="0">
                <a:solidFill>
                  <a:srgbClr val="FF0000"/>
                </a:solidFill>
                <a:latin typeface="Times New Roman" panose="02020603050405020304" pitchFamily="18" charset="0"/>
                <a:cs typeface="Times New Roman" panose="02020603050405020304" pitchFamily="18" charset="0"/>
              </a:rPr>
              <a:t>USE CASE diagram</a:t>
            </a:r>
            <a:endParaRPr lang="en-US" sz="3200" dirty="0"/>
          </a:p>
          <a:p>
            <a:pPr algn="ctr"/>
            <a:endParaRPr lang="en-US" dirty="0"/>
          </a:p>
        </p:txBody>
      </p:sp>
    </p:spTree>
    <p:extLst>
      <p:ext uri="{BB962C8B-B14F-4D97-AF65-F5344CB8AC3E}">
        <p14:creationId xmlns:p14="http://schemas.microsoft.com/office/powerpoint/2010/main" val="2197090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B9D4BB-9E89-45B4-8CDC-7036DADE5100}"/>
              </a:ext>
            </a:extLst>
          </p:cNvPr>
          <p:cNvPicPr>
            <a:picLocks noChangeAspect="1"/>
          </p:cNvPicPr>
          <p:nvPr/>
        </p:nvPicPr>
        <p:blipFill>
          <a:blip r:embed="rId2"/>
          <a:stretch>
            <a:fillRect/>
          </a:stretch>
        </p:blipFill>
        <p:spPr>
          <a:xfrm>
            <a:off x="2845438" y="0"/>
            <a:ext cx="6501123" cy="6858000"/>
          </a:xfrm>
          <a:prstGeom prst="rect">
            <a:avLst/>
          </a:prstGeom>
        </p:spPr>
      </p:pic>
    </p:spTree>
    <p:extLst>
      <p:ext uri="{BB962C8B-B14F-4D97-AF65-F5344CB8AC3E}">
        <p14:creationId xmlns:p14="http://schemas.microsoft.com/office/powerpoint/2010/main" val="2919769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590A-29E0-4FC2-9831-B3E5A71C5EF4}"/>
              </a:ext>
            </a:extLst>
          </p:cNvPr>
          <p:cNvSpPr>
            <a:spLocks noGrp="1"/>
          </p:cNvSpPr>
          <p:nvPr>
            <p:ph type="title"/>
          </p:nvPr>
        </p:nvSpPr>
        <p:spPr>
          <a:xfrm>
            <a:off x="741218" y="2766218"/>
            <a:ext cx="10515600" cy="1325563"/>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System Flow Chart</a:t>
            </a:r>
            <a:br>
              <a:rPr lang="en-US" sz="3200" dirty="0"/>
            </a:br>
            <a:endParaRPr lang="en-US" sz="3200" dirty="0"/>
          </a:p>
        </p:txBody>
      </p:sp>
    </p:spTree>
    <p:extLst>
      <p:ext uri="{BB962C8B-B14F-4D97-AF65-F5344CB8AC3E}">
        <p14:creationId xmlns:p14="http://schemas.microsoft.com/office/powerpoint/2010/main" val="274619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03FC8-6D56-4877-8268-C88DF90E53B5}"/>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637826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D0A3-A7AE-4919-976D-198201342A71}"/>
              </a:ext>
            </a:extLst>
          </p:cNvPr>
          <p:cNvSpPr>
            <a:spLocks noGrp="1"/>
          </p:cNvSpPr>
          <p:nvPr>
            <p:ph type="ctrTitle"/>
          </p:nvPr>
        </p:nvSpPr>
        <p:spPr>
          <a:xfrm>
            <a:off x="1524000" y="1122362"/>
            <a:ext cx="9144000" cy="2743055"/>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Activity Diagrams</a:t>
            </a:r>
            <a:br>
              <a:rPr lang="en-US" sz="3200" dirty="0"/>
            </a:br>
            <a:endParaRPr lang="en-US" sz="3200" dirty="0"/>
          </a:p>
        </p:txBody>
      </p:sp>
      <p:sp>
        <p:nvSpPr>
          <p:cNvPr id="3" name="Subtitle 2">
            <a:extLst>
              <a:ext uri="{FF2B5EF4-FFF2-40B4-BE49-F238E27FC236}">
                <a16:creationId xmlns:a16="http://schemas.microsoft.com/office/drawing/2014/main" id="{A971F238-9B2F-473C-876D-93514073E4F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4513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121635-7221-47CE-AC6B-738A543100AB}"/>
              </a:ext>
            </a:extLst>
          </p:cNvPr>
          <p:cNvSpPr>
            <a:spLocks noGrp="1"/>
          </p:cNvSpPr>
          <p:nvPr>
            <p:ph type="title"/>
          </p:nvPr>
        </p:nvSpPr>
        <p:spPr>
          <a:xfrm>
            <a:off x="838200" y="101890"/>
            <a:ext cx="10515600" cy="383020"/>
          </a:xfrm>
        </p:spPr>
        <p:txBody>
          <a:bodyPr>
            <a:normAutofit fontScale="90000"/>
          </a:bodyPr>
          <a:lstStyle/>
          <a:p>
            <a:pPr algn="ctr"/>
            <a:r>
              <a:rPr lang="en-US" sz="3200" b="1" dirty="0">
                <a:solidFill>
                  <a:srgbClr val="FF0000"/>
                </a:solidFill>
                <a:latin typeface="Times New Roman" panose="02020603050405020304" pitchFamily="18" charset="0"/>
                <a:cs typeface="Times New Roman" panose="02020603050405020304" pitchFamily="18" charset="0"/>
              </a:rPr>
              <a:t>Hardware side :</a:t>
            </a:r>
            <a:endParaRPr lang="en-US" sz="3200" dirty="0"/>
          </a:p>
        </p:txBody>
      </p:sp>
      <p:pic>
        <p:nvPicPr>
          <p:cNvPr id="3" name="Picture 2">
            <a:extLst>
              <a:ext uri="{FF2B5EF4-FFF2-40B4-BE49-F238E27FC236}">
                <a16:creationId xmlns:a16="http://schemas.microsoft.com/office/drawing/2014/main" id="{29B8D41B-D3C7-4FF1-AFCE-1FCB09706FEE}"/>
              </a:ext>
            </a:extLst>
          </p:cNvPr>
          <p:cNvPicPr>
            <a:picLocks noChangeAspect="1"/>
          </p:cNvPicPr>
          <p:nvPr/>
        </p:nvPicPr>
        <p:blipFill>
          <a:blip r:embed="rId2"/>
          <a:stretch>
            <a:fillRect/>
          </a:stretch>
        </p:blipFill>
        <p:spPr>
          <a:xfrm>
            <a:off x="2634095" y="772286"/>
            <a:ext cx="6923809" cy="6085714"/>
          </a:xfrm>
          <a:prstGeom prst="rect">
            <a:avLst/>
          </a:prstGeom>
        </p:spPr>
      </p:pic>
    </p:spTree>
    <p:extLst>
      <p:ext uri="{BB962C8B-B14F-4D97-AF65-F5344CB8AC3E}">
        <p14:creationId xmlns:p14="http://schemas.microsoft.com/office/powerpoint/2010/main" val="3274314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25E6-8323-428D-8577-535E38EB331B}"/>
              </a:ext>
            </a:extLst>
          </p:cNvPr>
          <p:cNvSpPr>
            <a:spLocks noGrp="1"/>
          </p:cNvSpPr>
          <p:nvPr>
            <p:ph type="title"/>
          </p:nvPr>
        </p:nvSpPr>
        <p:spPr/>
        <p:txBody>
          <a:bodyPr>
            <a:normAutofit fontScale="90000"/>
          </a:bodyPr>
          <a:lstStyle/>
          <a:p>
            <a:pPr algn="ctr"/>
            <a:r>
              <a:rPr lang="en-US" sz="3200" b="1" dirty="0">
                <a:solidFill>
                  <a:srgbClr val="FF0000"/>
                </a:solidFill>
                <a:latin typeface="Times New Roman" panose="02020603050405020304" pitchFamily="18" charset="0"/>
                <a:cs typeface="Times New Roman" panose="02020603050405020304" pitchFamily="18" charset="0"/>
              </a:rPr>
              <a:t>Application side:</a:t>
            </a:r>
            <a:br>
              <a:rPr lang="en-US" sz="3200" b="1" dirty="0">
                <a:solidFill>
                  <a:srgbClr val="FF0000"/>
                </a:solidFill>
                <a:latin typeface="Times New Roman" panose="02020603050405020304" pitchFamily="18" charset="0"/>
                <a:cs typeface="Times New Roman" panose="02020603050405020304" pitchFamily="18" charset="0"/>
              </a:rPr>
            </a:b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Registration</a:t>
            </a:r>
            <a:endParaRPr lang="en-US" sz="3200" dirty="0"/>
          </a:p>
        </p:txBody>
      </p:sp>
      <p:pic>
        <p:nvPicPr>
          <p:cNvPr id="4" name="Picture 3">
            <a:extLst>
              <a:ext uri="{FF2B5EF4-FFF2-40B4-BE49-F238E27FC236}">
                <a16:creationId xmlns:a16="http://schemas.microsoft.com/office/drawing/2014/main" id="{5D2D4309-A4B7-4817-A95F-CF8274C50C8A}"/>
              </a:ext>
            </a:extLst>
          </p:cNvPr>
          <p:cNvPicPr>
            <a:picLocks noChangeAspect="1"/>
          </p:cNvPicPr>
          <p:nvPr/>
        </p:nvPicPr>
        <p:blipFill>
          <a:blip r:embed="rId2"/>
          <a:stretch>
            <a:fillRect/>
          </a:stretch>
        </p:blipFill>
        <p:spPr>
          <a:xfrm>
            <a:off x="5044353" y="1690688"/>
            <a:ext cx="3571875" cy="4105275"/>
          </a:xfrm>
          <a:prstGeom prst="rect">
            <a:avLst/>
          </a:prstGeom>
        </p:spPr>
      </p:pic>
    </p:spTree>
    <p:extLst>
      <p:ext uri="{BB962C8B-B14F-4D97-AF65-F5344CB8AC3E}">
        <p14:creationId xmlns:p14="http://schemas.microsoft.com/office/powerpoint/2010/main" val="1187472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B21E-37B5-413F-8510-2DCC9FE51C1B}"/>
              </a:ext>
            </a:extLst>
          </p:cNvPr>
          <p:cNvSpPr>
            <a:spLocks noGrp="1"/>
          </p:cNvSpPr>
          <p:nvPr>
            <p:ph type="title"/>
          </p:nvPr>
        </p:nvSpPr>
        <p:spPr>
          <a:xfrm>
            <a:off x="1143001" y="2301544"/>
            <a:ext cx="9905998" cy="1478570"/>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Synopsis</a:t>
            </a:r>
          </a:p>
        </p:txBody>
      </p:sp>
    </p:spTree>
    <p:extLst>
      <p:ext uri="{BB962C8B-B14F-4D97-AF65-F5344CB8AC3E}">
        <p14:creationId xmlns:p14="http://schemas.microsoft.com/office/powerpoint/2010/main" val="1329460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4B9B-ADDC-4958-A6CF-2556F5652B69}"/>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Login</a:t>
            </a:r>
            <a:endParaRPr lang="en-US" sz="3200" dirty="0"/>
          </a:p>
        </p:txBody>
      </p:sp>
      <p:pic>
        <p:nvPicPr>
          <p:cNvPr id="4" name="Picture 3">
            <a:extLst>
              <a:ext uri="{FF2B5EF4-FFF2-40B4-BE49-F238E27FC236}">
                <a16:creationId xmlns:a16="http://schemas.microsoft.com/office/drawing/2014/main" id="{AA812554-55C2-491E-85AA-F08BBAAE2C76}"/>
              </a:ext>
            </a:extLst>
          </p:cNvPr>
          <p:cNvPicPr>
            <a:picLocks noChangeAspect="1"/>
          </p:cNvPicPr>
          <p:nvPr/>
        </p:nvPicPr>
        <p:blipFill>
          <a:blip r:embed="rId2"/>
          <a:stretch>
            <a:fillRect/>
          </a:stretch>
        </p:blipFill>
        <p:spPr>
          <a:xfrm>
            <a:off x="5231389" y="1376362"/>
            <a:ext cx="2200275" cy="4105275"/>
          </a:xfrm>
          <a:prstGeom prst="rect">
            <a:avLst/>
          </a:prstGeom>
        </p:spPr>
      </p:pic>
    </p:spTree>
    <p:extLst>
      <p:ext uri="{BB962C8B-B14F-4D97-AF65-F5344CB8AC3E}">
        <p14:creationId xmlns:p14="http://schemas.microsoft.com/office/powerpoint/2010/main" val="1626969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21C33-4541-4136-AC1C-32774086A292}"/>
              </a:ext>
            </a:extLst>
          </p:cNvPr>
          <p:cNvSpPr>
            <a:spLocks noGrp="1"/>
          </p:cNvSpPr>
          <p:nvPr>
            <p:ph type="title"/>
          </p:nvPr>
        </p:nvSpPr>
        <p:spPr>
          <a:xfrm>
            <a:off x="613648" y="0"/>
            <a:ext cx="10515600" cy="438438"/>
          </a:xfrm>
        </p:spPr>
        <p:txBody>
          <a:bodyPr>
            <a:normAutofit fontScale="90000"/>
          </a:bodyPr>
          <a:lstStyle/>
          <a:p>
            <a:pPr marL="0" indent="0" algn="ctr"/>
            <a:r>
              <a:rPr lang="en-US" sz="3200" b="1" dirty="0">
                <a:solidFill>
                  <a:srgbClr val="FF0000"/>
                </a:solidFill>
                <a:latin typeface="Times New Roman" panose="02020603050405020304" pitchFamily="18" charset="0"/>
                <a:cs typeface="Times New Roman" panose="02020603050405020304" pitchFamily="18" charset="0"/>
              </a:rPr>
              <a:t>AM Home Automation</a:t>
            </a:r>
            <a:endParaRPr lang="en-US" sz="3200" dirty="0"/>
          </a:p>
        </p:txBody>
      </p:sp>
      <p:pic>
        <p:nvPicPr>
          <p:cNvPr id="3" name="Picture 2">
            <a:extLst>
              <a:ext uri="{FF2B5EF4-FFF2-40B4-BE49-F238E27FC236}">
                <a16:creationId xmlns:a16="http://schemas.microsoft.com/office/drawing/2014/main" id="{3B88092C-725B-494E-BF5F-0C02D2A397CB}"/>
              </a:ext>
            </a:extLst>
          </p:cNvPr>
          <p:cNvPicPr>
            <a:picLocks noChangeAspect="1"/>
          </p:cNvPicPr>
          <p:nvPr/>
        </p:nvPicPr>
        <p:blipFill>
          <a:blip r:embed="rId2"/>
          <a:stretch>
            <a:fillRect/>
          </a:stretch>
        </p:blipFill>
        <p:spPr>
          <a:xfrm>
            <a:off x="3585948" y="466148"/>
            <a:ext cx="5020103" cy="6220691"/>
          </a:xfrm>
          <a:prstGeom prst="rect">
            <a:avLst/>
          </a:prstGeom>
        </p:spPr>
      </p:pic>
    </p:spTree>
    <p:extLst>
      <p:ext uri="{BB962C8B-B14F-4D97-AF65-F5344CB8AC3E}">
        <p14:creationId xmlns:p14="http://schemas.microsoft.com/office/powerpoint/2010/main" val="112918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D1BF-7336-4738-98C5-4CF0D7A32B9A}"/>
              </a:ext>
            </a:extLst>
          </p:cNvPr>
          <p:cNvSpPr>
            <a:spLocks noGrp="1"/>
          </p:cNvSpPr>
          <p:nvPr>
            <p:ph type="title"/>
          </p:nvPr>
        </p:nvSpPr>
        <p:spPr>
          <a:xfrm>
            <a:off x="838200" y="2540288"/>
            <a:ext cx="10515600" cy="1325563"/>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Class Diagrams</a:t>
            </a:r>
            <a:br>
              <a:rPr lang="en-US" sz="3200" dirty="0"/>
            </a:br>
            <a:endParaRPr lang="en-US" sz="3200" dirty="0"/>
          </a:p>
        </p:txBody>
      </p:sp>
    </p:spTree>
    <p:extLst>
      <p:ext uri="{BB962C8B-B14F-4D97-AF65-F5344CB8AC3E}">
        <p14:creationId xmlns:p14="http://schemas.microsoft.com/office/powerpoint/2010/main" val="179880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3115D-0EF9-41ED-8A33-AB8362340E2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52218129-577B-49EB-9EF1-5D590E3FC9ED}"/>
              </a:ext>
            </a:extLst>
          </p:cNvPr>
          <p:cNvPicPr>
            <a:picLocks noChangeAspect="1"/>
          </p:cNvPicPr>
          <p:nvPr/>
        </p:nvPicPr>
        <p:blipFill>
          <a:blip r:embed="rId2"/>
          <a:stretch>
            <a:fillRect/>
          </a:stretch>
        </p:blipFill>
        <p:spPr>
          <a:xfrm>
            <a:off x="1708871" y="2358303"/>
            <a:ext cx="9086675" cy="2532352"/>
          </a:xfrm>
          <a:prstGeom prst="rect">
            <a:avLst/>
          </a:prstGeom>
        </p:spPr>
      </p:pic>
    </p:spTree>
    <p:extLst>
      <p:ext uri="{BB962C8B-B14F-4D97-AF65-F5344CB8AC3E}">
        <p14:creationId xmlns:p14="http://schemas.microsoft.com/office/powerpoint/2010/main" val="1553990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4987-D248-44D4-8760-F1F7D062D707}"/>
              </a:ext>
            </a:extLst>
          </p:cNvPr>
          <p:cNvSpPr>
            <a:spLocks noGrp="1"/>
          </p:cNvSpPr>
          <p:nvPr>
            <p:ph type="title"/>
          </p:nvPr>
        </p:nvSpPr>
        <p:spPr>
          <a:xfrm>
            <a:off x="685800" y="2766218"/>
            <a:ext cx="10515600" cy="1325563"/>
          </a:xfrm>
        </p:spPr>
        <p:txBody>
          <a:bodyPr>
            <a:normAutofit/>
          </a:bodyPr>
          <a:lstStyle/>
          <a:p>
            <a:pPr marL="0" indent="0" algn="ctr"/>
            <a:r>
              <a:rPr lang="en-US" sz="3200" b="1" dirty="0">
                <a:solidFill>
                  <a:srgbClr val="FF0000"/>
                </a:solidFill>
                <a:latin typeface="Times New Roman" panose="02020603050405020304" pitchFamily="18" charset="0"/>
                <a:cs typeface="Times New Roman" panose="02020603050405020304" pitchFamily="18" charset="0"/>
              </a:rPr>
              <a:t>Data Dictionary</a:t>
            </a:r>
            <a:endParaRPr lang="en-US" sz="3200" dirty="0"/>
          </a:p>
        </p:txBody>
      </p:sp>
    </p:spTree>
    <p:extLst>
      <p:ext uri="{BB962C8B-B14F-4D97-AF65-F5344CB8AC3E}">
        <p14:creationId xmlns:p14="http://schemas.microsoft.com/office/powerpoint/2010/main" val="4041786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E0E58B-F9B5-4748-A81C-B51A746A6389}"/>
              </a:ext>
            </a:extLst>
          </p:cNvPr>
          <p:cNvPicPr>
            <a:picLocks noChangeAspect="1"/>
          </p:cNvPicPr>
          <p:nvPr/>
        </p:nvPicPr>
        <p:blipFill>
          <a:blip r:embed="rId2"/>
          <a:stretch>
            <a:fillRect/>
          </a:stretch>
        </p:blipFill>
        <p:spPr>
          <a:xfrm>
            <a:off x="2018678" y="459063"/>
            <a:ext cx="8423449" cy="4324972"/>
          </a:xfrm>
          <a:prstGeom prst="rect">
            <a:avLst/>
          </a:prstGeom>
        </p:spPr>
      </p:pic>
    </p:spTree>
    <p:extLst>
      <p:ext uri="{BB962C8B-B14F-4D97-AF65-F5344CB8AC3E}">
        <p14:creationId xmlns:p14="http://schemas.microsoft.com/office/powerpoint/2010/main" val="303036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960C-1F8B-48FC-809D-DB1EBAA8E1E7}"/>
              </a:ext>
            </a:extLst>
          </p:cNvPr>
          <p:cNvSpPr>
            <a:spLocks noGrp="1"/>
          </p:cNvSpPr>
          <p:nvPr>
            <p:ph type="ctrTitle"/>
          </p:nvPr>
        </p:nvSpPr>
        <p:spPr>
          <a:xfrm>
            <a:off x="1524000" y="1122363"/>
            <a:ext cx="9144000" cy="2707516"/>
          </a:xfrm>
        </p:spPr>
        <p:txBody>
          <a:bodyPr>
            <a:noAutofit/>
          </a:bodyPr>
          <a:lstStyle/>
          <a:p>
            <a:r>
              <a:rPr lang="en-US" sz="4400" b="1" dirty="0">
                <a:solidFill>
                  <a:srgbClr val="FF0000"/>
                </a:solidFill>
                <a:latin typeface="Times New Roman" panose="02020603050405020304" pitchFamily="18" charset="0"/>
                <a:cs typeface="Times New Roman" panose="02020603050405020304" pitchFamily="18" charset="0"/>
              </a:rPr>
              <a:t>Representation of Modules</a:t>
            </a:r>
            <a:br>
              <a:rPr lang="en-US" sz="4400" b="1" dirty="0">
                <a:solidFill>
                  <a:srgbClr val="FF0000"/>
                </a:solidFill>
                <a:latin typeface="Times New Roman" panose="02020603050405020304" pitchFamily="18" charset="0"/>
                <a:cs typeface="Times New Roman" panose="02020603050405020304" pitchFamily="18" charset="0"/>
              </a:rPr>
            </a:br>
            <a:r>
              <a:rPr lang="en-US" sz="4400" b="1" u="sng" dirty="0">
                <a:solidFill>
                  <a:srgbClr val="FF0000"/>
                </a:solidFill>
                <a:latin typeface="Times New Roman" panose="02020603050405020304" pitchFamily="18" charset="0"/>
                <a:cs typeface="Times New Roman" panose="02020603050405020304" pitchFamily="18" charset="0"/>
              </a:rPr>
              <a:t>Hardware</a:t>
            </a:r>
            <a:endParaRPr lang="en-US" sz="4400" u="sng" dirty="0"/>
          </a:p>
        </p:txBody>
      </p:sp>
      <p:sp>
        <p:nvSpPr>
          <p:cNvPr id="3" name="Subtitle 2">
            <a:extLst>
              <a:ext uri="{FF2B5EF4-FFF2-40B4-BE49-F238E27FC236}">
                <a16:creationId xmlns:a16="http://schemas.microsoft.com/office/drawing/2014/main" id="{5FFE78B8-4164-4CFA-BFC2-7772BA9F8CAC}"/>
              </a:ext>
            </a:extLst>
          </p:cNvPr>
          <p:cNvSpPr>
            <a:spLocks noGrp="1"/>
          </p:cNvSpPr>
          <p:nvPr>
            <p:ph type="subTitle" idx="1"/>
          </p:nvPr>
        </p:nvSpPr>
        <p:spPr>
          <a:xfrm>
            <a:off x="1590261" y="4280452"/>
            <a:ext cx="9144000" cy="2276061"/>
          </a:xfrm>
        </p:spPr>
        <p:txBody>
          <a:bodyPr/>
          <a:lstStyle/>
          <a:p>
            <a:endParaRPr lang="en-US" dirty="0"/>
          </a:p>
        </p:txBody>
      </p:sp>
    </p:spTree>
    <p:extLst>
      <p:ext uri="{BB962C8B-B14F-4D97-AF65-F5344CB8AC3E}">
        <p14:creationId xmlns:p14="http://schemas.microsoft.com/office/powerpoint/2010/main" val="218746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C1C1-7531-4AC8-999F-E812FAD3A3FC}"/>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Arduino D1</a:t>
            </a:r>
          </a:p>
        </p:txBody>
      </p:sp>
      <p:pic>
        <p:nvPicPr>
          <p:cNvPr id="4" name="Content Placeholder 3">
            <a:extLst>
              <a:ext uri="{FF2B5EF4-FFF2-40B4-BE49-F238E27FC236}">
                <a16:creationId xmlns:a16="http://schemas.microsoft.com/office/drawing/2014/main" id="{E18A0014-F2E3-4380-87A3-81D03B625666}"/>
              </a:ext>
            </a:extLst>
          </p:cNvPr>
          <p:cNvPicPr>
            <a:picLocks noGrp="1" noChangeAspect="1"/>
          </p:cNvPicPr>
          <p:nvPr>
            <p:ph idx="1"/>
          </p:nvPr>
        </p:nvPicPr>
        <p:blipFill>
          <a:blip r:embed="rId2"/>
          <a:stretch>
            <a:fillRect/>
          </a:stretch>
        </p:blipFill>
        <p:spPr>
          <a:xfrm rot="5400000">
            <a:off x="4464248" y="1825625"/>
            <a:ext cx="3263503" cy="4351338"/>
          </a:xfrm>
          <a:prstGeom prst="rect">
            <a:avLst/>
          </a:prstGeom>
        </p:spPr>
      </p:pic>
    </p:spTree>
    <p:extLst>
      <p:ext uri="{BB962C8B-B14F-4D97-AF65-F5344CB8AC3E}">
        <p14:creationId xmlns:p14="http://schemas.microsoft.com/office/powerpoint/2010/main" val="2537232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28EB-0096-42F7-BF3C-4EEF4755804E}"/>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4 Component Relay</a:t>
            </a:r>
            <a:endParaRPr lang="en-US" sz="3200" dirty="0"/>
          </a:p>
        </p:txBody>
      </p:sp>
      <p:pic>
        <p:nvPicPr>
          <p:cNvPr id="4" name="Content Placeholder 3">
            <a:extLst>
              <a:ext uri="{FF2B5EF4-FFF2-40B4-BE49-F238E27FC236}">
                <a16:creationId xmlns:a16="http://schemas.microsoft.com/office/drawing/2014/main" id="{82FBF28A-DB67-4E5D-9E24-89A920A93C28}"/>
              </a:ext>
            </a:extLst>
          </p:cNvPr>
          <p:cNvPicPr>
            <a:picLocks noGrp="1" noChangeAspect="1"/>
          </p:cNvPicPr>
          <p:nvPr>
            <p:ph idx="1"/>
          </p:nvPr>
        </p:nvPicPr>
        <p:blipFill>
          <a:blip r:embed="rId2"/>
          <a:stretch>
            <a:fillRect/>
          </a:stretch>
        </p:blipFill>
        <p:spPr>
          <a:xfrm rot="16200000">
            <a:off x="4464248" y="1825625"/>
            <a:ext cx="3263503" cy="4351338"/>
          </a:xfrm>
          <a:prstGeom prst="rect">
            <a:avLst/>
          </a:prstGeom>
        </p:spPr>
      </p:pic>
    </p:spTree>
    <p:extLst>
      <p:ext uri="{BB962C8B-B14F-4D97-AF65-F5344CB8AC3E}">
        <p14:creationId xmlns:p14="http://schemas.microsoft.com/office/powerpoint/2010/main" val="1539980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1FDD-277B-41F3-B538-D8BD728177F3}"/>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Connecting wires</a:t>
            </a:r>
            <a:endParaRPr lang="en-US" sz="3200" dirty="0"/>
          </a:p>
        </p:txBody>
      </p:sp>
      <p:pic>
        <p:nvPicPr>
          <p:cNvPr id="5" name="Content Placeholder 4">
            <a:extLst>
              <a:ext uri="{FF2B5EF4-FFF2-40B4-BE49-F238E27FC236}">
                <a16:creationId xmlns:a16="http://schemas.microsoft.com/office/drawing/2014/main" id="{F68D2F44-8B3E-4C93-8DBD-BA5E5E92A092}"/>
              </a:ext>
            </a:extLst>
          </p:cNvPr>
          <p:cNvPicPr>
            <a:picLocks noGrp="1" noChangeAspect="1"/>
          </p:cNvPicPr>
          <p:nvPr>
            <p:ph idx="1"/>
          </p:nvPr>
        </p:nvPicPr>
        <p:blipFill>
          <a:blip r:embed="rId2"/>
          <a:stretch>
            <a:fillRect/>
          </a:stretch>
        </p:blipFill>
        <p:spPr>
          <a:xfrm>
            <a:off x="3195108" y="1799121"/>
            <a:ext cx="5801784" cy="4351338"/>
          </a:xfrm>
        </p:spPr>
      </p:pic>
    </p:spTree>
    <p:extLst>
      <p:ext uri="{BB962C8B-B14F-4D97-AF65-F5344CB8AC3E}">
        <p14:creationId xmlns:p14="http://schemas.microsoft.com/office/powerpoint/2010/main" val="274219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DB38-40AB-4D03-9C07-ACE52FD002D2}"/>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Existing system &amp; problem areas</a:t>
            </a:r>
          </a:p>
        </p:txBody>
      </p:sp>
      <p:sp>
        <p:nvSpPr>
          <p:cNvPr id="3" name="Content Placeholder 2">
            <a:extLst>
              <a:ext uri="{FF2B5EF4-FFF2-40B4-BE49-F238E27FC236}">
                <a16:creationId xmlns:a16="http://schemas.microsoft.com/office/drawing/2014/main" id="{F96E51D5-0A4F-45B4-AF03-5826C0C5A6AD}"/>
              </a:ext>
            </a:extLst>
          </p:cNvPr>
          <p:cNvSpPr>
            <a:spLocks noGrp="1"/>
          </p:cNvSpPr>
          <p:nvPr>
            <p:ph idx="1"/>
          </p:nvPr>
        </p:nvSpPr>
        <p:spPr/>
        <p:txBody>
          <a:bodyPr/>
          <a:lstStyle/>
          <a:p>
            <a:pPr lvl="0"/>
            <a:r>
              <a:rPr lang="en-US" dirty="0">
                <a:latin typeface="Times New Roman" panose="02020603050405020304" pitchFamily="18" charset="0"/>
                <a:cs typeface="Times New Roman" panose="02020603050405020304" pitchFamily="18" charset="0"/>
              </a:rPr>
              <a:t>The smart switch boards having component of for switch is costlier than this product.</a:t>
            </a:r>
          </a:p>
          <a:p>
            <a:pPr lvl="0"/>
            <a:r>
              <a:rPr lang="en-US" dirty="0">
                <a:latin typeface="Times New Roman" panose="02020603050405020304" pitchFamily="18" charset="0"/>
                <a:cs typeface="Times New Roman" panose="02020603050405020304" pitchFamily="18" charset="0"/>
              </a:rPr>
              <a:t>You have to replace the whole traditional switch board in order to install a smart switch board at your premises.</a:t>
            </a:r>
          </a:p>
          <a:p>
            <a:pPr lvl="0"/>
            <a:r>
              <a:rPr lang="en-US" dirty="0">
                <a:latin typeface="Times New Roman" panose="02020603050405020304" pitchFamily="18" charset="0"/>
                <a:cs typeface="Times New Roman" panose="02020603050405020304" pitchFamily="18" charset="0"/>
              </a:rPr>
              <a:t>Existing system does not have the option for Auto-Manual(Switch).</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0778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A0D9-539B-4DB5-A14E-66454E804BCC}"/>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One Switch Board</a:t>
            </a:r>
            <a:endParaRPr lang="en-US" sz="3200" dirty="0"/>
          </a:p>
        </p:txBody>
      </p:sp>
      <p:pic>
        <p:nvPicPr>
          <p:cNvPr id="5" name="Content Placeholder 4">
            <a:extLst>
              <a:ext uri="{FF2B5EF4-FFF2-40B4-BE49-F238E27FC236}">
                <a16:creationId xmlns:a16="http://schemas.microsoft.com/office/drawing/2014/main" id="{E55FAE75-D6B5-43C3-B537-4FBA7EAFDB91}"/>
              </a:ext>
            </a:extLst>
          </p:cNvPr>
          <p:cNvPicPr>
            <a:picLocks noGrp="1" noChangeAspect="1"/>
          </p:cNvPicPr>
          <p:nvPr>
            <p:ph idx="1"/>
          </p:nvPr>
        </p:nvPicPr>
        <p:blipFill>
          <a:blip r:embed="rId2"/>
          <a:stretch>
            <a:fillRect/>
          </a:stretch>
        </p:blipFill>
        <p:spPr>
          <a:xfrm rot="16200000">
            <a:off x="4464248" y="1825625"/>
            <a:ext cx="3263503" cy="4351338"/>
          </a:xfrm>
        </p:spPr>
      </p:pic>
    </p:spTree>
    <p:extLst>
      <p:ext uri="{BB962C8B-B14F-4D97-AF65-F5344CB8AC3E}">
        <p14:creationId xmlns:p14="http://schemas.microsoft.com/office/powerpoint/2010/main" val="2949532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A1A16-3579-42F2-A9E8-F5655E4E9CA4}"/>
              </a:ext>
            </a:extLst>
          </p:cNvPr>
          <p:cNvSpPr>
            <a:spLocks noGrp="1"/>
          </p:cNvSpPr>
          <p:nvPr>
            <p:ph type="title"/>
          </p:nvPr>
        </p:nvSpPr>
        <p:spPr/>
        <p:txBody>
          <a:bodyPr>
            <a:normAutofit/>
          </a:bodyPr>
          <a:lstStyle/>
          <a:p>
            <a:pPr algn="ctr"/>
            <a:r>
              <a:rPr lang="en-US" sz="3200" b="1">
                <a:solidFill>
                  <a:srgbClr val="FF0000"/>
                </a:solidFill>
                <a:latin typeface="Times New Roman" panose="02020603050405020304" pitchFamily="18" charset="0"/>
                <a:cs typeface="Times New Roman" panose="02020603050405020304" pitchFamily="18" charset="0"/>
              </a:rPr>
              <a:t>The final </a:t>
            </a:r>
            <a:r>
              <a:rPr lang="en-US" sz="3200" b="1" dirty="0">
                <a:solidFill>
                  <a:srgbClr val="FF0000"/>
                </a:solidFill>
                <a:latin typeface="Times New Roman" panose="02020603050405020304" pitchFamily="18" charset="0"/>
                <a:cs typeface="Times New Roman" panose="02020603050405020304" pitchFamily="18" charset="0"/>
              </a:rPr>
              <a:t>working model</a:t>
            </a:r>
            <a:endParaRPr lang="en-US" sz="3200" dirty="0"/>
          </a:p>
        </p:txBody>
      </p:sp>
      <p:pic>
        <p:nvPicPr>
          <p:cNvPr id="9" name="Content Placeholder 8">
            <a:extLst>
              <a:ext uri="{FF2B5EF4-FFF2-40B4-BE49-F238E27FC236}">
                <a16:creationId xmlns:a16="http://schemas.microsoft.com/office/drawing/2014/main" id="{3C524EAB-A296-4128-A891-CF137F9D6B9D}"/>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3524002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F04F-EF17-4780-8FCF-A64FEF248C1A}"/>
              </a:ext>
            </a:extLst>
          </p:cNvPr>
          <p:cNvSpPr>
            <a:spLocks noGrp="1"/>
          </p:cNvSpPr>
          <p:nvPr>
            <p:ph type="title"/>
          </p:nvPr>
        </p:nvSpPr>
        <p:spPr>
          <a:xfrm>
            <a:off x="970722" y="2110753"/>
            <a:ext cx="10515600" cy="1325563"/>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Representation of Modules</a:t>
            </a:r>
            <a:br>
              <a:rPr lang="en-US" b="1" dirty="0">
                <a:solidFill>
                  <a:srgbClr val="FF0000"/>
                </a:solidFill>
                <a:latin typeface="Times New Roman" panose="02020603050405020304" pitchFamily="18" charset="0"/>
                <a:cs typeface="Times New Roman" panose="02020603050405020304" pitchFamily="18" charset="0"/>
              </a:rPr>
            </a:br>
            <a:r>
              <a:rPr lang="en-US" b="1" u="sng" dirty="0">
                <a:solidFill>
                  <a:srgbClr val="FF0000"/>
                </a:solidFill>
                <a:latin typeface="Times New Roman" panose="02020603050405020304" pitchFamily="18" charset="0"/>
                <a:cs typeface="Times New Roman" panose="02020603050405020304" pitchFamily="18" charset="0"/>
              </a:rPr>
              <a:t>The Mobile App &amp; </a:t>
            </a:r>
            <a:r>
              <a:rPr lang="en-US" b="1" u="sng" dirty="0" err="1">
                <a:solidFill>
                  <a:srgbClr val="FF0000"/>
                </a:solidFill>
                <a:latin typeface="Times New Roman" panose="02020603050405020304" pitchFamily="18" charset="0"/>
                <a:cs typeface="Times New Roman" panose="02020603050405020304" pitchFamily="18" charset="0"/>
              </a:rPr>
              <a:t>WiFi</a:t>
            </a:r>
            <a:endParaRPr lang="en-US" dirty="0"/>
          </a:p>
        </p:txBody>
      </p:sp>
      <p:sp>
        <p:nvSpPr>
          <p:cNvPr id="3" name="Content Placeholder 2">
            <a:extLst>
              <a:ext uri="{FF2B5EF4-FFF2-40B4-BE49-F238E27FC236}">
                <a16:creationId xmlns:a16="http://schemas.microsoft.com/office/drawing/2014/main" id="{859B1FF1-D5F9-45D4-B9AD-1AE524CFF8CE}"/>
              </a:ext>
            </a:extLst>
          </p:cNvPr>
          <p:cNvSpPr>
            <a:spLocks noGrp="1"/>
          </p:cNvSpPr>
          <p:nvPr>
            <p:ph idx="1"/>
          </p:nvPr>
        </p:nvSpPr>
        <p:spPr>
          <a:xfrm flipV="1">
            <a:off x="838200" y="6176962"/>
            <a:ext cx="10515600" cy="1325563"/>
          </a:xfrm>
        </p:spPr>
        <p:txBody>
          <a:bodyPr/>
          <a:lstStyle/>
          <a:p>
            <a:endParaRPr lang="en-US" dirty="0"/>
          </a:p>
        </p:txBody>
      </p:sp>
    </p:spTree>
    <p:extLst>
      <p:ext uri="{BB962C8B-B14F-4D97-AF65-F5344CB8AC3E}">
        <p14:creationId xmlns:p14="http://schemas.microsoft.com/office/powerpoint/2010/main" val="2592117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1D1A-7FA5-4874-BC4B-AA75C1693C2D}"/>
              </a:ext>
            </a:extLst>
          </p:cNvPr>
          <p:cNvSpPr>
            <a:spLocks noGrp="1"/>
          </p:cNvSpPr>
          <p:nvPr>
            <p:ph type="title"/>
          </p:nvPr>
        </p:nvSpPr>
        <p:spPr/>
        <p:txBody>
          <a:bodyPr>
            <a:normAutofit/>
          </a:bodyPr>
          <a:lstStyle/>
          <a:p>
            <a:pPr algn="ctr"/>
            <a:r>
              <a:rPr lang="en-US" sz="3200" dirty="0" err="1">
                <a:solidFill>
                  <a:srgbClr val="FF0000"/>
                </a:solidFill>
                <a:latin typeface="Times New Roman" panose="02020603050405020304" pitchFamily="18" charset="0"/>
                <a:cs typeface="Times New Roman" panose="02020603050405020304" pitchFamily="18" charset="0"/>
              </a:rPr>
              <a:t>WiFi</a:t>
            </a:r>
            <a:r>
              <a:rPr lang="en-US" sz="3200" dirty="0">
                <a:solidFill>
                  <a:srgbClr val="FF0000"/>
                </a:solidFill>
                <a:latin typeface="Times New Roman" panose="02020603050405020304" pitchFamily="18" charset="0"/>
                <a:cs typeface="Times New Roman" panose="02020603050405020304" pitchFamily="18" charset="0"/>
              </a:rPr>
              <a:t> connection for the switch board</a:t>
            </a:r>
          </a:p>
        </p:txBody>
      </p:sp>
      <p:pic>
        <p:nvPicPr>
          <p:cNvPr id="12" name="Content Placeholder 3">
            <a:extLst>
              <a:ext uri="{FF2B5EF4-FFF2-40B4-BE49-F238E27FC236}">
                <a16:creationId xmlns:a16="http://schemas.microsoft.com/office/drawing/2014/main" id="{4065C9BA-FF56-4867-AAF9-8123AA239E22}"/>
              </a:ext>
            </a:extLst>
          </p:cNvPr>
          <p:cNvPicPr>
            <a:picLocks noChangeAspect="1"/>
          </p:cNvPicPr>
          <p:nvPr/>
        </p:nvPicPr>
        <p:blipFill>
          <a:blip r:embed="rId2"/>
          <a:stretch>
            <a:fillRect/>
          </a:stretch>
        </p:blipFill>
        <p:spPr>
          <a:xfrm>
            <a:off x="4872186" y="1825625"/>
            <a:ext cx="2447627" cy="4351338"/>
          </a:xfrm>
          <a:prstGeom prst="rect">
            <a:avLst/>
          </a:prstGeom>
        </p:spPr>
      </p:pic>
      <p:sp>
        <p:nvSpPr>
          <p:cNvPr id="13" name="Content Placeholder 12">
            <a:extLst>
              <a:ext uri="{FF2B5EF4-FFF2-40B4-BE49-F238E27FC236}">
                <a16:creationId xmlns:a16="http://schemas.microsoft.com/office/drawing/2014/main" id="{64706196-80ED-4F59-BACD-643988D10CB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0681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E6A1-0193-4D56-AD54-2C690836D5D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5B05BDC-8D16-46A3-ACF3-6ED03AB1CAC4}"/>
              </a:ext>
            </a:extLst>
          </p:cNvPr>
          <p:cNvPicPr>
            <a:picLocks noGrp="1" noChangeAspect="1"/>
          </p:cNvPicPr>
          <p:nvPr>
            <p:ph idx="1"/>
          </p:nvPr>
        </p:nvPicPr>
        <p:blipFill>
          <a:blip r:embed="rId2"/>
          <a:stretch>
            <a:fillRect/>
          </a:stretch>
        </p:blipFill>
        <p:spPr>
          <a:xfrm>
            <a:off x="4872186" y="1825625"/>
            <a:ext cx="2447627" cy="4351338"/>
          </a:xfrm>
          <a:prstGeom prst="rect">
            <a:avLst/>
          </a:prstGeom>
        </p:spPr>
      </p:pic>
    </p:spTree>
    <p:extLst>
      <p:ext uri="{BB962C8B-B14F-4D97-AF65-F5344CB8AC3E}">
        <p14:creationId xmlns:p14="http://schemas.microsoft.com/office/powerpoint/2010/main" val="3438544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FF77-D5B3-4A58-A21C-75C6F05CC22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909D516-66F3-42C0-A211-362CCA68FB57}"/>
              </a:ext>
            </a:extLst>
          </p:cNvPr>
          <p:cNvPicPr>
            <a:picLocks noGrp="1" noChangeAspect="1"/>
          </p:cNvPicPr>
          <p:nvPr>
            <p:ph idx="1"/>
          </p:nvPr>
        </p:nvPicPr>
        <p:blipFill>
          <a:blip r:embed="rId2"/>
          <a:stretch>
            <a:fillRect/>
          </a:stretch>
        </p:blipFill>
        <p:spPr>
          <a:xfrm>
            <a:off x="4872186" y="1825625"/>
            <a:ext cx="2447627" cy="4351338"/>
          </a:xfrm>
          <a:prstGeom prst="rect">
            <a:avLst/>
          </a:prstGeom>
        </p:spPr>
      </p:pic>
    </p:spTree>
    <p:extLst>
      <p:ext uri="{BB962C8B-B14F-4D97-AF65-F5344CB8AC3E}">
        <p14:creationId xmlns:p14="http://schemas.microsoft.com/office/powerpoint/2010/main" val="1025264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6A2C0-D80E-4650-BE72-74929FC481DB}"/>
              </a:ext>
            </a:extLst>
          </p:cNvPr>
          <p:cNvSpPr>
            <a:spLocks noGrp="1"/>
          </p:cNvSpPr>
          <p:nvPr>
            <p:ph type="title"/>
          </p:nvPr>
        </p:nvSpPr>
        <p:spPr/>
        <p:txBody>
          <a:bodyPr/>
          <a:lstStyle/>
          <a:p>
            <a:endParaRPr lang="en-US"/>
          </a:p>
        </p:txBody>
      </p:sp>
      <p:pic>
        <p:nvPicPr>
          <p:cNvPr id="6" name="Content Placeholder 4">
            <a:extLst>
              <a:ext uri="{FF2B5EF4-FFF2-40B4-BE49-F238E27FC236}">
                <a16:creationId xmlns:a16="http://schemas.microsoft.com/office/drawing/2014/main" id="{47489216-9FAD-4B4E-990B-85F64443338C}"/>
              </a:ext>
            </a:extLst>
          </p:cNvPr>
          <p:cNvPicPr>
            <a:picLocks noGrp="1" noChangeAspect="1"/>
          </p:cNvPicPr>
          <p:nvPr>
            <p:ph idx="1"/>
          </p:nvPr>
        </p:nvPicPr>
        <p:blipFill>
          <a:blip r:embed="rId2"/>
          <a:stretch>
            <a:fillRect/>
          </a:stretch>
        </p:blipFill>
        <p:spPr>
          <a:xfrm>
            <a:off x="4872186" y="1825625"/>
            <a:ext cx="2447627" cy="4351338"/>
          </a:xfrm>
        </p:spPr>
      </p:pic>
    </p:spTree>
    <p:extLst>
      <p:ext uri="{BB962C8B-B14F-4D97-AF65-F5344CB8AC3E}">
        <p14:creationId xmlns:p14="http://schemas.microsoft.com/office/powerpoint/2010/main" val="348214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8DD52-632E-4F58-A985-E67A81C906EB}"/>
              </a:ext>
            </a:extLst>
          </p:cNvPr>
          <p:cNvSpPr>
            <a:spLocks noGrp="1"/>
          </p:cNvSpPr>
          <p:nvPr>
            <p:ph type="title"/>
          </p:nvPr>
        </p:nvSpPr>
        <p:spPr>
          <a:xfrm>
            <a:off x="838200" y="365125"/>
            <a:ext cx="10515600" cy="5704371"/>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Open the AM </a:t>
            </a:r>
            <a:r>
              <a:rPr lang="en-US" sz="3200" b="1" dirty="0" err="1">
                <a:solidFill>
                  <a:srgbClr val="FF0000"/>
                </a:solidFill>
                <a:latin typeface="Times New Roman" panose="02020603050405020304" pitchFamily="18" charset="0"/>
                <a:cs typeface="Times New Roman" panose="02020603050405020304" pitchFamily="18" charset="0"/>
              </a:rPr>
              <a:t>SmartBoard</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B336C9-AC59-40AE-94D4-E51B5648D55C}"/>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134850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643D-EC4E-451C-A344-55FF6177971E}"/>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Login</a:t>
            </a:r>
            <a:endParaRPr lang="en-US" sz="3200" dirty="0"/>
          </a:p>
        </p:txBody>
      </p:sp>
      <p:pic>
        <p:nvPicPr>
          <p:cNvPr id="5" name="Content Placeholder 4">
            <a:extLst>
              <a:ext uri="{FF2B5EF4-FFF2-40B4-BE49-F238E27FC236}">
                <a16:creationId xmlns:a16="http://schemas.microsoft.com/office/drawing/2014/main" id="{DD837CE6-6578-4D25-A762-649A88049BBC}"/>
              </a:ext>
            </a:extLst>
          </p:cNvPr>
          <p:cNvPicPr>
            <a:picLocks noGrp="1" noChangeAspect="1"/>
          </p:cNvPicPr>
          <p:nvPr>
            <p:ph idx="1"/>
          </p:nvPr>
        </p:nvPicPr>
        <p:blipFill>
          <a:blip r:embed="rId2"/>
          <a:stretch>
            <a:fillRect/>
          </a:stretch>
        </p:blipFill>
        <p:spPr>
          <a:xfrm>
            <a:off x="4872186" y="1825625"/>
            <a:ext cx="2447627" cy="4351338"/>
          </a:xfrm>
          <a:ln>
            <a:solidFill>
              <a:schemeClr val="accent1"/>
            </a:solidFill>
          </a:ln>
        </p:spPr>
      </p:pic>
    </p:spTree>
    <p:extLst>
      <p:ext uri="{BB962C8B-B14F-4D97-AF65-F5344CB8AC3E}">
        <p14:creationId xmlns:p14="http://schemas.microsoft.com/office/powerpoint/2010/main" val="4238258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1C4C-AB9A-424F-8BED-815A89632792}"/>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Login</a:t>
            </a:r>
            <a:endParaRPr lang="en-US" sz="3200" dirty="0"/>
          </a:p>
        </p:txBody>
      </p:sp>
      <p:pic>
        <p:nvPicPr>
          <p:cNvPr id="4" name="Content Placeholder 3">
            <a:extLst>
              <a:ext uri="{FF2B5EF4-FFF2-40B4-BE49-F238E27FC236}">
                <a16:creationId xmlns:a16="http://schemas.microsoft.com/office/drawing/2014/main" id="{36528B76-C40A-40AC-BDAF-E5580C6DF5A2}"/>
              </a:ext>
            </a:extLst>
          </p:cNvPr>
          <p:cNvPicPr>
            <a:picLocks noGrp="1" noChangeAspect="1"/>
          </p:cNvPicPr>
          <p:nvPr>
            <p:ph idx="1"/>
          </p:nvPr>
        </p:nvPicPr>
        <p:blipFill>
          <a:blip r:embed="rId2"/>
          <a:stretch>
            <a:fillRect/>
          </a:stretch>
        </p:blipFill>
        <p:spPr>
          <a:xfrm>
            <a:off x="4872186" y="1825625"/>
            <a:ext cx="2447627" cy="4351338"/>
          </a:xfrm>
          <a:prstGeom prst="rect">
            <a:avLst/>
          </a:prstGeom>
          <a:solidFill>
            <a:schemeClr val="accent1"/>
          </a:solidFill>
          <a:ln>
            <a:solidFill>
              <a:schemeClr val="accent1"/>
            </a:solidFill>
          </a:ln>
        </p:spPr>
      </p:pic>
    </p:spTree>
    <p:extLst>
      <p:ext uri="{BB962C8B-B14F-4D97-AF65-F5344CB8AC3E}">
        <p14:creationId xmlns:p14="http://schemas.microsoft.com/office/powerpoint/2010/main" val="227730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5FE6-F20C-4397-B0B0-093416847F70}"/>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Need for the system</a:t>
            </a:r>
          </a:p>
        </p:txBody>
      </p:sp>
      <p:sp>
        <p:nvSpPr>
          <p:cNvPr id="3" name="Content Placeholder 2">
            <a:extLst>
              <a:ext uri="{FF2B5EF4-FFF2-40B4-BE49-F238E27FC236}">
                <a16:creationId xmlns:a16="http://schemas.microsoft.com/office/drawing/2014/main" id="{F4A54ED9-C1FC-4F96-8D96-F11A2A4F5756}"/>
              </a:ext>
            </a:extLst>
          </p:cNvPr>
          <p:cNvSpPr>
            <a:spLocks noGrp="1"/>
          </p:cNvSpPr>
          <p:nvPr>
            <p:ph idx="1"/>
          </p:nvPr>
        </p:nvSpPr>
        <p:spPr/>
        <p:txBody>
          <a:bodyPr/>
          <a:lstStyle/>
          <a:p>
            <a:pPr lvl="0"/>
            <a:r>
              <a:rPr lang="en-US" dirty="0">
                <a:latin typeface="Times New Roman" panose="02020603050405020304" pitchFamily="18" charset="0"/>
                <a:cs typeface="Times New Roman" panose="02020603050405020304" pitchFamily="18" charset="0"/>
              </a:rPr>
              <a:t>This device reduces human effort, saves electricity and time.</a:t>
            </a:r>
          </a:p>
          <a:p>
            <a:pPr lvl="0"/>
            <a:r>
              <a:rPr lang="en-US" dirty="0">
                <a:latin typeface="Times New Roman" panose="02020603050405020304" pitchFamily="18" charset="0"/>
                <a:cs typeface="Times New Roman" panose="02020603050405020304" pitchFamily="18" charset="0"/>
              </a:rPr>
              <a:t>Using this device the user can access their electronic appliance through phone using internet connection.</a:t>
            </a:r>
          </a:p>
          <a:p>
            <a:pPr lvl="0"/>
            <a:r>
              <a:rPr lang="en-US" dirty="0">
                <a:latin typeface="Times New Roman" panose="02020603050405020304" pitchFamily="18" charset="0"/>
                <a:cs typeface="Times New Roman" panose="02020603050405020304" pitchFamily="18" charset="0"/>
              </a:rPr>
              <a:t>If the internet is not working then also the user can operate the board manually.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989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CE6B-B384-4D91-9236-BCF41920B5BA}"/>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Registration</a:t>
            </a:r>
            <a:endParaRPr lang="en-US" sz="3200" dirty="0"/>
          </a:p>
        </p:txBody>
      </p:sp>
      <p:pic>
        <p:nvPicPr>
          <p:cNvPr id="5" name="Content Placeholder 4">
            <a:extLst>
              <a:ext uri="{FF2B5EF4-FFF2-40B4-BE49-F238E27FC236}">
                <a16:creationId xmlns:a16="http://schemas.microsoft.com/office/drawing/2014/main" id="{699FBDC2-A288-4BE9-BCE2-60FC3F4299D9}"/>
              </a:ext>
            </a:extLst>
          </p:cNvPr>
          <p:cNvPicPr>
            <a:picLocks noGrp="1" noChangeAspect="1"/>
          </p:cNvPicPr>
          <p:nvPr>
            <p:ph idx="1"/>
          </p:nvPr>
        </p:nvPicPr>
        <p:blipFill>
          <a:blip r:embed="rId2"/>
          <a:stretch>
            <a:fillRect/>
          </a:stretch>
        </p:blipFill>
        <p:spPr>
          <a:xfrm>
            <a:off x="4872186" y="1825625"/>
            <a:ext cx="2447627" cy="4351338"/>
          </a:xfrm>
          <a:ln>
            <a:solidFill>
              <a:schemeClr val="accent1"/>
            </a:solidFill>
          </a:ln>
        </p:spPr>
      </p:pic>
    </p:spTree>
    <p:extLst>
      <p:ext uri="{BB962C8B-B14F-4D97-AF65-F5344CB8AC3E}">
        <p14:creationId xmlns:p14="http://schemas.microsoft.com/office/powerpoint/2010/main" val="181143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F969-489A-4B4D-9CCF-DAEC39714240}"/>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Registration</a:t>
            </a:r>
            <a:endParaRPr lang="en-US" sz="3200" dirty="0"/>
          </a:p>
        </p:txBody>
      </p:sp>
      <p:pic>
        <p:nvPicPr>
          <p:cNvPr id="4" name="Content Placeholder 3">
            <a:extLst>
              <a:ext uri="{FF2B5EF4-FFF2-40B4-BE49-F238E27FC236}">
                <a16:creationId xmlns:a16="http://schemas.microsoft.com/office/drawing/2014/main" id="{C3BBC414-E8AF-4BE4-9633-5EE2714AB4F5}"/>
              </a:ext>
            </a:extLst>
          </p:cNvPr>
          <p:cNvPicPr>
            <a:picLocks noGrp="1" noChangeAspect="1"/>
          </p:cNvPicPr>
          <p:nvPr>
            <p:ph idx="1"/>
          </p:nvPr>
        </p:nvPicPr>
        <p:blipFill>
          <a:blip r:embed="rId2"/>
          <a:stretch>
            <a:fillRect/>
          </a:stretch>
        </p:blipFill>
        <p:spPr>
          <a:xfrm>
            <a:off x="4872186" y="1825625"/>
            <a:ext cx="2447627" cy="4351338"/>
          </a:xfrm>
          <a:prstGeom prst="rect">
            <a:avLst/>
          </a:prstGeom>
          <a:ln>
            <a:solidFill>
              <a:schemeClr val="accent1"/>
            </a:solidFill>
          </a:ln>
        </p:spPr>
      </p:pic>
    </p:spTree>
    <p:extLst>
      <p:ext uri="{BB962C8B-B14F-4D97-AF65-F5344CB8AC3E}">
        <p14:creationId xmlns:p14="http://schemas.microsoft.com/office/powerpoint/2010/main" val="1339738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11AA-0FD4-4111-983F-E27CDE24C5C5}"/>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Dashboard</a:t>
            </a:r>
            <a:endParaRPr lang="en-US" sz="3200" dirty="0"/>
          </a:p>
        </p:txBody>
      </p:sp>
      <p:pic>
        <p:nvPicPr>
          <p:cNvPr id="4" name="Content Placeholder 3">
            <a:extLst>
              <a:ext uri="{FF2B5EF4-FFF2-40B4-BE49-F238E27FC236}">
                <a16:creationId xmlns:a16="http://schemas.microsoft.com/office/drawing/2014/main" id="{BAC57CDC-028E-493E-AE43-64CFE22CC647}"/>
              </a:ext>
            </a:extLst>
          </p:cNvPr>
          <p:cNvPicPr>
            <a:picLocks noGrp="1" noChangeAspect="1"/>
          </p:cNvPicPr>
          <p:nvPr>
            <p:ph idx="1"/>
          </p:nvPr>
        </p:nvPicPr>
        <p:blipFill>
          <a:blip r:embed="rId2"/>
          <a:stretch>
            <a:fillRect/>
          </a:stretch>
        </p:blipFill>
        <p:spPr>
          <a:xfrm>
            <a:off x="4872186" y="1825625"/>
            <a:ext cx="2447627" cy="4351338"/>
          </a:xfrm>
          <a:prstGeom prst="rect">
            <a:avLst/>
          </a:prstGeom>
          <a:ln>
            <a:solidFill>
              <a:schemeClr val="accent1"/>
            </a:solidFill>
          </a:ln>
        </p:spPr>
      </p:pic>
    </p:spTree>
    <p:extLst>
      <p:ext uri="{BB962C8B-B14F-4D97-AF65-F5344CB8AC3E}">
        <p14:creationId xmlns:p14="http://schemas.microsoft.com/office/powerpoint/2010/main" val="2314315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4F8E-DD2E-480C-A228-EF85318F1220}"/>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Dashboard</a:t>
            </a:r>
            <a:endParaRPr lang="en-US" sz="3200" dirty="0"/>
          </a:p>
        </p:txBody>
      </p:sp>
      <p:pic>
        <p:nvPicPr>
          <p:cNvPr id="4" name="Content Placeholder 3">
            <a:extLst>
              <a:ext uri="{FF2B5EF4-FFF2-40B4-BE49-F238E27FC236}">
                <a16:creationId xmlns:a16="http://schemas.microsoft.com/office/drawing/2014/main" id="{1C241E40-AE90-49A9-A4EA-96673F9C9431}"/>
              </a:ext>
            </a:extLst>
          </p:cNvPr>
          <p:cNvPicPr>
            <a:picLocks noGrp="1" noChangeAspect="1"/>
          </p:cNvPicPr>
          <p:nvPr>
            <p:ph idx="1"/>
          </p:nvPr>
        </p:nvPicPr>
        <p:blipFill>
          <a:blip r:embed="rId2"/>
          <a:stretch>
            <a:fillRect/>
          </a:stretch>
        </p:blipFill>
        <p:spPr>
          <a:xfrm>
            <a:off x="4872186" y="1825625"/>
            <a:ext cx="2447627" cy="4351338"/>
          </a:xfrm>
          <a:prstGeom prst="rect">
            <a:avLst/>
          </a:prstGeom>
        </p:spPr>
      </p:pic>
    </p:spTree>
    <p:extLst>
      <p:ext uri="{BB962C8B-B14F-4D97-AF65-F5344CB8AC3E}">
        <p14:creationId xmlns:p14="http://schemas.microsoft.com/office/powerpoint/2010/main" val="783253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F800-6697-4697-8050-DFED112A75D2}"/>
              </a:ext>
            </a:extLst>
          </p:cNvPr>
          <p:cNvSpPr>
            <a:spLocks noGrp="1"/>
          </p:cNvSpPr>
          <p:nvPr>
            <p:ph type="title"/>
          </p:nvPr>
        </p:nvSpPr>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Dashboard</a:t>
            </a:r>
            <a:endParaRPr lang="en-US" sz="3200" dirty="0"/>
          </a:p>
        </p:txBody>
      </p:sp>
      <p:pic>
        <p:nvPicPr>
          <p:cNvPr id="4" name="Content Placeholder 3">
            <a:extLst>
              <a:ext uri="{FF2B5EF4-FFF2-40B4-BE49-F238E27FC236}">
                <a16:creationId xmlns:a16="http://schemas.microsoft.com/office/drawing/2014/main" id="{0F4AA937-5054-4B40-9C0C-C4C4C9D7F799}"/>
              </a:ext>
            </a:extLst>
          </p:cNvPr>
          <p:cNvPicPr>
            <a:picLocks noGrp="1" noChangeAspect="1"/>
          </p:cNvPicPr>
          <p:nvPr>
            <p:ph idx="1"/>
          </p:nvPr>
        </p:nvPicPr>
        <p:blipFill>
          <a:blip r:embed="rId2"/>
          <a:stretch>
            <a:fillRect/>
          </a:stretch>
        </p:blipFill>
        <p:spPr>
          <a:xfrm>
            <a:off x="4872186" y="1825625"/>
            <a:ext cx="2447627" cy="4351338"/>
          </a:xfrm>
          <a:prstGeom prst="rect">
            <a:avLst/>
          </a:prstGeom>
          <a:ln>
            <a:solidFill>
              <a:schemeClr val="accent1"/>
            </a:solidFill>
          </a:ln>
        </p:spPr>
      </p:pic>
    </p:spTree>
    <p:extLst>
      <p:ext uri="{BB962C8B-B14F-4D97-AF65-F5344CB8AC3E}">
        <p14:creationId xmlns:p14="http://schemas.microsoft.com/office/powerpoint/2010/main" val="665065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8FE8-89EB-402F-A773-FC341FCEFD79}"/>
              </a:ext>
            </a:extLst>
          </p:cNvPr>
          <p:cNvSpPr>
            <a:spLocks noGrp="1"/>
          </p:cNvSpPr>
          <p:nvPr>
            <p:ph type="ctrTitle"/>
          </p:nvPr>
        </p:nvSpPr>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Test Cases</a:t>
            </a:r>
            <a:endParaRPr lang="en-US" sz="3200" dirty="0"/>
          </a:p>
        </p:txBody>
      </p:sp>
      <p:sp>
        <p:nvSpPr>
          <p:cNvPr id="3" name="Subtitle 2">
            <a:extLst>
              <a:ext uri="{FF2B5EF4-FFF2-40B4-BE49-F238E27FC236}">
                <a16:creationId xmlns:a16="http://schemas.microsoft.com/office/drawing/2014/main" id="{F131F7AE-D5CA-49C6-8A8D-B0DC31661E0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1500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6EE8-A3DE-4413-931F-B978A1EAE287}"/>
              </a:ext>
            </a:extLst>
          </p:cNvPr>
          <p:cNvSpPr>
            <a:spLocks noGrp="1"/>
          </p:cNvSpPr>
          <p:nvPr>
            <p:ph type="title"/>
          </p:nvPr>
        </p:nvSpPr>
        <p:spPr>
          <a:xfrm>
            <a:off x="838200" y="405601"/>
            <a:ext cx="10515600" cy="257727"/>
          </a:xfrm>
        </p:spPr>
        <p:txBody>
          <a:bodyPr>
            <a:noAutofit/>
          </a:bodyPr>
          <a:lstStyle/>
          <a:p>
            <a:pPr lvl="0" indent="457200" algn="ctr" eaLnBrk="0" fontAlgn="base" hangingPunct="0">
              <a:lnSpc>
                <a:spcPct val="100000"/>
              </a:lnSpc>
              <a:spcAft>
                <a:spcPct val="0"/>
              </a:spcAft>
            </a:pP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Login</a:t>
            </a:r>
            <a:endParaRPr lang="en-US" altLang="en-US" sz="3200" dirty="0">
              <a:solidFill>
                <a:srgbClr val="FF0000"/>
              </a:solidFill>
              <a:latin typeface="Arial" panose="020B0604020202020204" pitchFamily="34" charset="0"/>
            </a:endParaRPr>
          </a:p>
        </p:txBody>
      </p:sp>
      <p:graphicFrame>
        <p:nvGraphicFramePr>
          <p:cNvPr id="15" name="Content Placeholder 14">
            <a:extLst>
              <a:ext uri="{FF2B5EF4-FFF2-40B4-BE49-F238E27FC236}">
                <a16:creationId xmlns:a16="http://schemas.microsoft.com/office/drawing/2014/main" id="{4BEFB9E5-8CA1-4FF1-9739-6FD749FDEE0C}"/>
              </a:ext>
            </a:extLst>
          </p:cNvPr>
          <p:cNvGraphicFramePr>
            <a:graphicFrameLocks noGrp="1"/>
          </p:cNvGraphicFramePr>
          <p:nvPr>
            <p:ph idx="1"/>
            <p:extLst>
              <p:ext uri="{D42A27DB-BD31-4B8C-83A1-F6EECF244321}">
                <p14:modId xmlns:p14="http://schemas.microsoft.com/office/powerpoint/2010/main" val="3728329216"/>
              </p:ext>
            </p:extLst>
          </p:nvPr>
        </p:nvGraphicFramePr>
        <p:xfrm>
          <a:off x="2777489" y="1237709"/>
          <a:ext cx="6883345" cy="4911300"/>
        </p:xfrm>
        <a:graphic>
          <a:graphicData uri="http://schemas.openxmlformats.org/drawingml/2006/table">
            <a:tbl>
              <a:tblPr firstRow="1" firstCol="1" bandRow="1">
                <a:tableStyleId>{5C22544A-7EE6-4342-B048-85BDC9FD1C3A}</a:tableStyleId>
              </a:tblPr>
              <a:tblGrid>
                <a:gridCol w="325991">
                  <a:extLst>
                    <a:ext uri="{9D8B030D-6E8A-4147-A177-3AD203B41FA5}">
                      <a16:colId xmlns:a16="http://schemas.microsoft.com/office/drawing/2014/main" val="3495225297"/>
                    </a:ext>
                  </a:extLst>
                </a:gridCol>
                <a:gridCol w="1100466">
                  <a:extLst>
                    <a:ext uri="{9D8B030D-6E8A-4147-A177-3AD203B41FA5}">
                      <a16:colId xmlns:a16="http://schemas.microsoft.com/office/drawing/2014/main" val="108613491"/>
                    </a:ext>
                  </a:extLst>
                </a:gridCol>
                <a:gridCol w="856796">
                  <a:extLst>
                    <a:ext uri="{9D8B030D-6E8A-4147-A177-3AD203B41FA5}">
                      <a16:colId xmlns:a16="http://schemas.microsoft.com/office/drawing/2014/main" val="2104091574"/>
                    </a:ext>
                  </a:extLst>
                </a:gridCol>
                <a:gridCol w="797525">
                  <a:extLst>
                    <a:ext uri="{9D8B030D-6E8A-4147-A177-3AD203B41FA5}">
                      <a16:colId xmlns:a16="http://schemas.microsoft.com/office/drawing/2014/main" val="4119597958"/>
                    </a:ext>
                  </a:extLst>
                </a:gridCol>
                <a:gridCol w="698081">
                  <a:extLst>
                    <a:ext uri="{9D8B030D-6E8A-4147-A177-3AD203B41FA5}">
                      <a16:colId xmlns:a16="http://schemas.microsoft.com/office/drawing/2014/main" val="1486615441"/>
                    </a:ext>
                  </a:extLst>
                </a:gridCol>
                <a:gridCol w="1784059">
                  <a:extLst>
                    <a:ext uri="{9D8B030D-6E8A-4147-A177-3AD203B41FA5}">
                      <a16:colId xmlns:a16="http://schemas.microsoft.com/office/drawing/2014/main" val="3737822307"/>
                    </a:ext>
                  </a:extLst>
                </a:gridCol>
                <a:gridCol w="667787">
                  <a:extLst>
                    <a:ext uri="{9D8B030D-6E8A-4147-A177-3AD203B41FA5}">
                      <a16:colId xmlns:a16="http://schemas.microsoft.com/office/drawing/2014/main" val="397562290"/>
                    </a:ext>
                  </a:extLst>
                </a:gridCol>
                <a:gridCol w="652640">
                  <a:extLst>
                    <a:ext uri="{9D8B030D-6E8A-4147-A177-3AD203B41FA5}">
                      <a16:colId xmlns:a16="http://schemas.microsoft.com/office/drawing/2014/main" val="1938130903"/>
                    </a:ext>
                  </a:extLst>
                </a:gridCol>
              </a:tblGrid>
              <a:tr h="485965">
                <a:tc>
                  <a:txBody>
                    <a:bodyPr/>
                    <a:lstStyle/>
                    <a:p>
                      <a:pPr marL="0" marR="0">
                        <a:lnSpc>
                          <a:spcPct val="107000"/>
                        </a:lnSpc>
                        <a:spcBef>
                          <a:spcPts val="0"/>
                        </a:spcBef>
                        <a:spcAft>
                          <a:spcPts val="0"/>
                        </a:spcAft>
                      </a:pPr>
                      <a:r>
                        <a:rPr lang="en-US" sz="1000">
                          <a:effectLst/>
                        </a:rPr>
                        <a:t>Sr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Case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Objective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Precautions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Steps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Actual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6242513"/>
                  </a:ext>
                </a:extLst>
              </a:tr>
              <a:tr h="1061764">
                <a:tc>
                  <a:txBody>
                    <a:bodyPr/>
                    <a:lstStyle/>
                    <a:p>
                      <a:pPr marL="0" marR="0">
                        <a:lnSpc>
                          <a:spcPct val="107000"/>
                        </a:lnSpc>
                        <a:spcBef>
                          <a:spcPts val="0"/>
                        </a:spcBef>
                        <a:spcAft>
                          <a:spcPts val="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TC_001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To check log in functionality with valid Email &amp;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App should be installed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Open the app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AM </a:t>
                      </a:r>
                      <a:r>
                        <a:rPr lang="en-US" sz="1000" dirty="0" err="1">
                          <a:effectLst/>
                        </a:rPr>
                        <a:t>HomeAutomation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should see the app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6625240"/>
                  </a:ext>
                </a:extLst>
              </a:tr>
              <a:tr h="883484">
                <a:tc>
                  <a:txBody>
                    <a:bodyPr/>
                    <a:lstStyle/>
                    <a:p>
                      <a:pPr marL="0" marR="0">
                        <a:lnSpc>
                          <a:spcPct val="107000"/>
                        </a:lnSpc>
                        <a:spcBef>
                          <a:spcPts val="0"/>
                        </a:spcBef>
                        <a:spcAft>
                          <a:spcPts val="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should be registered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Enter login credential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EmailId: </a:t>
                      </a:r>
                      <a:r>
                        <a:rPr lang="en-US" sz="1000" u="sng">
                          <a:effectLst/>
                          <a:hlinkClick r:id="rId2"/>
                        </a:rPr>
                        <a:t>risheebarthakur8@gmail.com</a:t>
                      </a:r>
                      <a:endParaRPr lang="en-US" sz="1100">
                        <a:effectLst/>
                      </a:endParaRPr>
                    </a:p>
                    <a:p>
                      <a:pPr marL="0" marR="0">
                        <a:lnSpc>
                          <a:spcPct val="107000"/>
                        </a:lnSpc>
                        <a:spcBef>
                          <a:spcPts val="0"/>
                        </a:spcBef>
                        <a:spcAft>
                          <a:spcPts val="0"/>
                        </a:spcAft>
                      </a:pPr>
                      <a:r>
                        <a:rPr lang="en-US" sz="1000">
                          <a:effectLst/>
                        </a:rPr>
                        <a:t>Password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should be able to click on 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3606415"/>
                  </a:ext>
                </a:extLst>
              </a:tr>
              <a:tr h="1418323">
                <a:tc>
                  <a:txBody>
                    <a:bodyPr/>
                    <a:lstStyle/>
                    <a:p>
                      <a:pPr marL="0" marR="0">
                        <a:lnSpc>
                          <a:spcPct val="107000"/>
                        </a:lnSpc>
                        <a:spcBef>
                          <a:spcPts val="0"/>
                        </a:spcBef>
                        <a:spcAft>
                          <a:spcPts val="0"/>
                        </a:spcAft>
                      </a:pPr>
                      <a:r>
                        <a:rPr lang="en-US" sz="10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00" dirty="0">
                          <a:effectLst/>
                        </a:rPr>
                        <a:t>User should be registered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Click on 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should be able to login &amp; redirected to the Dashboard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7392165"/>
                  </a:ext>
                </a:extLst>
              </a:tr>
              <a:tr h="1061764">
                <a:tc>
                  <a:txBody>
                    <a:bodyPr/>
                    <a:lstStyle/>
                    <a:p>
                      <a:pPr marL="0" marR="0">
                        <a:lnSpc>
                          <a:spcPct val="107000"/>
                        </a:lnSpc>
                        <a:spcBef>
                          <a:spcPts val="0"/>
                        </a:spcBef>
                        <a:spcAft>
                          <a:spcPts val="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If the user is not</a:t>
                      </a:r>
                      <a:endParaRPr lang="en-US" sz="1100">
                        <a:effectLst/>
                      </a:endParaRPr>
                    </a:p>
                    <a:p>
                      <a:pPr marL="0" marR="0">
                        <a:lnSpc>
                          <a:spcPct val="107000"/>
                        </a:lnSpc>
                        <a:spcBef>
                          <a:spcPts val="0"/>
                        </a:spcBef>
                        <a:spcAft>
                          <a:spcPts val="0"/>
                        </a:spcAft>
                      </a:pPr>
                      <a:r>
                        <a:rPr lang="en-US" sz="1000">
                          <a:effectLst/>
                        </a:rPr>
                        <a:t>registered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Click on “Don’t have an account”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Page redirect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should move to the registration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Same as expected 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8478473"/>
                  </a:ext>
                </a:extLst>
              </a:tr>
            </a:tbl>
          </a:graphicData>
        </a:graphic>
      </p:graphicFrame>
      <p:sp>
        <p:nvSpPr>
          <p:cNvPr id="16" name="Rectangle 2">
            <a:extLst>
              <a:ext uri="{FF2B5EF4-FFF2-40B4-BE49-F238E27FC236}">
                <a16:creationId xmlns:a16="http://schemas.microsoft.com/office/drawing/2014/main" id="{4414AAA1-9751-43BB-A13D-BABE849367F0}"/>
              </a:ext>
            </a:extLst>
          </p:cNvPr>
          <p:cNvSpPr>
            <a:spLocks noChangeArrowheads="1"/>
          </p:cNvSpPr>
          <p:nvPr/>
        </p:nvSpPr>
        <p:spPr bwMode="auto">
          <a:xfrm>
            <a:off x="0" y="43934"/>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3836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23EC-961D-4BEC-BA56-B6659A47165B}"/>
              </a:ext>
            </a:extLst>
          </p:cNvPr>
          <p:cNvSpPr>
            <a:spLocks noGrp="1"/>
          </p:cNvSpPr>
          <p:nvPr>
            <p:ph type="title"/>
          </p:nvPr>
        </p:nvSpPr>
        <p:spPr/>
        <p:txBody>
          <a:bodyPr>
            <a:normAutofit/>
          </a:bodyPr>
          <a:lstStyle/>
          <a:p>
            <a:pPr algn="ct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Registration</a:t>
            </a:r>
            <a:br>
              <a:rPr lang="en-US" altLang="en-US" sz="3200" dirty="0">
                <a:solidFill>
                  <a:srgbClr val="FF0000"/>
                </a:solidFill>
                <a:latin typeface="Arial" panose="020B0604020202020204" pitchFamily="34" charset="0"/>
              </a:rPr>
            </a:br>
            <a:endParaRPr lang="en-US" sz="3200" dirty="0">
              <a:solidFill>
                <a:srgbClr val="FF0000"/>
              </a:solidFill>
            </a:endParaRPr>
          </a:p>
        </p:txBody>
      </p:sp>
      <p:graphicFrame>
        <p:nvGraphicFramePr>
          <p:cNvPr id="4" name="Content Placeholder 3">
            <a:extLst>
              <a:ext uri="{FF2B5EF4-FFF2-40B4-BE49-F238E27FC236}">
                <a16:creationId xmlns:a16="http://schemas.microsoft.com/office/drawing/2014/main" id="{026D3949-7A28-4876-92B6-98E2951C9F6E}"/>
              </a:ext>
            </a:extLst>
          </p:cNvPr>
          <p:cNvGraphicFramePr>
            <a:graphicFrameLocks noGrp="1"/>
          </p:cNvGraphicFramePr>
          <p:nvPr>
            <p:ph idx="1"/>
            <p:extLst>
              <p:ext uri="{D42A27DB-BD31-4B8C-83A1-F6EECF244321}">
                <p14:modId xmlns:p14="http://schemas.microsoft.com/office/powerpoint/2010/main" val="3484426345"/>
              </p:ext>
            </p:extLst>
          </p:nvPr>
        </p:nvGraphicFramePr>
        <p:xfrm>
          <a:off x="2650435" y="1510748"/>
          <a:ext cx="6764074" cy="4444663"/>
        </p:xfrm>
        <a:graphic>
          <a:graphicData uri="http://schemas.openxmlformats.org/drawingml/2006/table">
            <a:tbl>
              <a:tblPr firstRow="1" firstCol="1" bandRow="1">
                <a:tableStyleId>{5C22544A-7EE6-4342-B048-85BDC9FD1C3A}</a:tableStyleId>
              </a:tblPr>
              <a:tblGrid>
                <a:gridCol w="311929">
                  <a:extLst>
                    <a:ext uri="{9D8B030D-6E8A-4147-A177-3AD203B41FA5}">
                      <a16:colId xmlns:a16="http://schemas.microsoft.com/office/drawing/2014/main" val="1493250906"/>
                    </a:ext>
                  </a:extLst>
                </a:gridCol>
                <a:gridCol w="885309">
                  <a:extLst>
                    <a:ext uri="{9D8B030D-6E8A-4147-A177-3AD203B41FA5}">
                      <a16:colId xmlns:a16="http://schemas.microsoft.com/office/drawing/2014/main" val="2167559328"/>
                    </a:ext>
                  </a:extLst>
                </a:gridCol>
                <a:gridCol w="826418">
                  <a:extLst>
                    <a:ext uri="{9D8B030D-6E8A-4147-A177-3AD203B41FA5}">
                      <a16:colId xmlns:a16="http://schemas.microsoft.com/office/drawing/2014/main" val="1189321817"/>
                    </a:ext>
                  </a:extLst>
                </a:gridCol>
                <a:gridCol w="768821">
                  <a:extLst>
                    <a:ext uri="{9D8B030D-6E8A-4147-A177-3AD203B41FA5}">
                      <a16:colId xmlns:a16="http://schemas.microsoft.com/office/drawing/2014/main" val="3336086517"/>
                    </a:ext>
                  </a:extLst>
                </a:gridCol>
                <a:gridCol w="729345">
                  <a:extLst>
                    <a:ext uri="{9D8B030D-6E8A-4147-A177-3AD203B41FA5}">
                      <a16:colId xmlns:a16="http://schemas.microsoft.com/office/drawing/2014/main" val="4174701924"/>
                    </a:ext>
                  </a:extLst>
                </a:gridCol>
                <a:gridCol w="1958941">
                  <a:extLst>
                    <a:ext uri="{9D8B030D-6E8A-4147-A177-3AD203B41FA5}">
                      <a16:colId xmlns:a16="http://schemas.microsoft.com/office/drawing/2014/main" val="616658306"/>
                    </a:ext>
                  </a:extLst>
                </a:gridCol>
                <a:gridCol w="657511">
                  <a:extLst>
                    <a:ext uri="{9D8B030D-6E8A-4147-A177-3AD203B41FA5}">
                      <a16:colId xmlns:a16="http://schemas.microsoft.com/office/drawing/2014/main" val="478408346"/>
                    </a:ext>
                  </a:extLst>
                </a:gridCol>
                <a:gridCol w="625800">
                  <a:extLst>
                    <a:ext uri="{9D8B030D-6E8A-4147-A177-3AD203B41FA5}">
                      <a16:colId xmlns:a16="http://schemas.microsoft.com/office/drawing/2014/main" val="2927243972"/>
                    </a:ext>
                  </a:extLst>
                </a:gridCol>
              </a:tblGrid>
              <a:tr h="505831">
                <a:tc>
                  <a:txBody>
                    <a:bodyPr/>
                    <a:lstStyle/>
                    <a:p>
                      <a:pPr marL="0" marR="0">
                        <a:lnSpc>
                          <a:spcPct val="107000"/>
                        </a:lnSpc>
                        <a:spcBef>
                          <a:spcPts val="0"/>
                        </a:spcBef>
                        <a:spcAft>
                          <a:spcPts val="0"/>
                        </a:spcAft>
                      </a:pPr>
                      <a:r>
                        <a:rPr lang="en-US" sz="1000">
                          <a:effectLst/>
                        </a:rPr>
                        <a:t>Sr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Case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Objective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Precautions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Steps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Actual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737393"/>
                  </a:ext>
                </a:extLst>
              </a:tr>
              <a:tr h="919600">
                <a:tc>
                  <a:txBody>
                    <a:bodyPr/>
                    <a:lstStyle/>
                    <a:p>
                      <a:pPr marL="0" marR="0">
                        <a:lnSpc>
                          <a:spcPct val="107000"/>
                        </a:lnSpc>
                        <a:spcBef>
                          <a:spcPts val="0"/>
                        </a:spcBef>
                        <a:spcAft>
                          <a:spcPts val="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TC_002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To check log in functionality of registration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App should be installed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Open the app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AM HomeAutomation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should see the app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805941"/>
                  </a:ext>
                </a:extLst>
              </a:tr>
              <a:tr h="1105168">
                <a:tc>
                  <a:txBody>
                    <a:bodyPr/>
                    <a:lstStyle/>
                    <a:p>
                      <a:pPr marL="0" marR="0">
                        <a:lnSpc>
                          <a:spcPct val="107000"/>
                        </a:lnSpc>
                        <a:spcBef>
                          <a:spcPts val="0"/>
                        </a:spcBef>
                        <a:spcAft>
                          <a:spcPts val="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Fill the registration form with Board ID &amp; user detail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AM-WIfiBoard ID,Name,Email,Password,Confirm</a:t>
                      </a:r>
                      <a:endParaRPr lang="en-US" sz="1100">
                        <a:effectLst/>
                      </a:endParaRPr>
                    </a:p>
                    <a:p>
                      <a:pPr marL="0" marR="0">
                        <a:lnSpc>
                          <a:spcPct val="107000"/>
                        </a:lnSpc>
                        <a:spcBef>
                          <a:spcPts val="0"/>
                        </a:spcBef>
                        <a:spcAft>
                          <a:spcPts val="0"/>
                        </a:spcAft>
                      </a:pPr>
                      <a:r>
                        <a:rPr lang="en-US" sz="1000">
                          <a:effectLst/>
                        </a:rPr>
                        <a:t>Password,Phone Number &amp;</a:t>
                      </a:r>
                      <a:endParaRPr lang="en-US" sz="1100">
                        <a:effectLst/>
                      </a:endParaRPr>
                    </a:p>
                    <a:p>
                      <a:pPr marL="0" marR="0">
                        <a:lnSpc>
                          <a:spcPct val="107000"/>
                        </a:lnSpc>
                        <a:spcBef>
                          <a:spcPts val="0"/>
                        </a:spcBef>
                        <a:spcAft>
                          <a:spcPts val="0"/>
                        </a:spcAft>
                      </a:pPr>
                      <a:r>
                        <a:rPr lang="en-US" sz="1000">
                          <a:effectLst/>
                        </a:rPr>
                        <a:t>the password should match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should be able to click on 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9428453"/>
                  </a:ext>
                </a:extLst>
              </a:tr>
              <a:tr h="1661871">
                <a:tc>
                  <a:txBody>
                    <a:bodyPr/>
                    <a:lstStyle/>
                    <a:p>
                      <a:pPr marL="0" marR="0">
                        <a:lnSpc>
                          <a:spcPct val="107000"/>
                        </a:lnSpc>
                        <a:spcBef>
                          <a:spcPts val="0"/>
                        </a:spcBef>
                        <a:spcAft>
                          <a:spcPts val="0"/>
                        </a:spcAft>
                      </a:pPr>
                      <a:r>
                        <a:rPr lang="en-US" sz="10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Click on Registered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should be able to register &amp; redirected to the Login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6185346"/>
                  </a:ext>
                </a:extLst>
              </a:tr>
              <a:tr h="252193">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1357254"/>
                  </a:ext>
                </a:extLst>
              </a:tr>
            </a:tbl>
          </a:graphicData>
        </a:graphic>
      </p:graphicFrame>
    </p:spTree>
    <p:extLst>
      <p:ext uri="{BB962C8B-B14F-4D97-AF65-F5344CB8AC3E}">
        <p14:creationId xmlns:p14="http://schemas.microsoft.com/office/powerpoint/2010/main" val="1039080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0091-C4B6-4064-B6DD-DE98A26C2B16}"/>
              </a:ext>
            </a:extLst>
          </p:cNvPr>
          <p:cNvSpPr>
            <a:spLocks noGrp="1"/>
          </p:cNvSpPr>
          <p:nvPr>
            <p:ph type="title"/>
          </p:nvPr>
        </p:nvSpPr>
        <p:spPr/>
        <p:txBody>
          <a:bodyPr>
            <a:normAutofit/>
          </a:bodyPr>
          <a:lstStyle/>
          <a:p>
            <a:pPr lvl="0" indent="457200" algn="ctr" eaLnBrk="0" fontAlgn="base" hangingPunct="0">
              <a:lnSpc>
                <a:spcPct val="100000"/>
              </a:lnSpc>
              <a:spcAft>
                <a:spcPct val="0"/>
              </a:spcAft>
            </a:pP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Dashboard</a:t>
            </a:r>
            <a:endParaRPr lang="en-US" altLang="en-US" sz="3200" dirty="0">
              <a:solidFill>
                <a:srgbClr val="FF0000"/>
              </a:solidFill>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0863D310-F02E-4D99-891C-5CC12F189F5A}"/>
              </a:ext>
            </a:extLst>
          </p:cNvPr>
          <p:cNvGraphicFramePr>
            <a:graphicFrameLocks noGrp="1"/>
          </p:cNvGraphicFramePr>
          <p:nvPr>
            <p:ph idx="1"/>
            <p:extLst>
              <p:ext uri="{D42A27DB-BD31-4B8C-83A1-F6EECF244321}">
                <p14:modId xmlns:p14="http://schemas.microsoft.com/office/powerpoint/2010/main" val="3914561225"/>
              </p:ext>
            </p:extLst>
          </p:nvPr>
        </p:nvGraphicFramePr>
        <p:xfrm>
          <a:off x="2358887" y="1868556"/>
          <a:ext cx="7513982" cy="3127513"/>
        </p:xfrm>
        <a:graphic>
          <a:graphicData uri="http://schemas.openxmlformats.org/drawingml/2006/table">
            <a:tbl>
              <a:tblPr firstRow="1" firstCol="1" bandRow="1">
                <a:tableStyleId>{5C22544A-7EE6-4342-B048-85BDC9FD1C3A}</a:tableStyleId>
              </a:tblPr>
              <a:tblGrid>
                <a:gridCol w="354420">
                  <a:extLst>
                    <a:ext uri="{9D8B030D-6E8A-4147-A177-3AD203B41FA5}">
                      <a16:colId xmlns:a16="http://schemas.microsoft.com/office/drawing/2014/main" val="2760988120"/>
                    </a:ext>
                  </a:extLst>
                </a:gridCol>
                <a:gridCol w="1187630">
                  <a:extLst>
                    <a:ext uri="{9D8B030D-6E8A-4147-A177-3AD203B41FA5}">
                      <a16:colId xmlns:a16="http://schemas.microsoft.com/office/drawing/2014/main" val="3386468894"/>
                    </a:ext>
                  </a:extLst>
                </a:gridCol>
                <a:gridCol w="927386">
                  <a:extLst>
                    <a:ext uri="{9D8B030D-6E8A-4147-A177-3AD203B41FA5}">
                      <a16:colId xmlns:a16="http://schemas.microsoft.com/office/drawing/2014/main" val="624077674"/>
                    </a:ext>
                  </a:extLst>
                </a:gridCol>
                <a:gridCol w="869154">
                  <a:extLst>
                    <a:ext uri="{9D8B030D-6E8A-4147-A177-3AD203B41FA5}">
                      <a16:colId xmlns:a16="http://schemas.microsoft.com/office/drawing/2014/main" val="3637182039"/>
                    </a:ext>
                  </a:extLst>
                </a:gridCol>
                <a:gridCol w="758444">
                  <a:extLst>
                    <a:ext uri="{9D8B030D-6E8A-4147-A177-3AD203B41FA5}">
                      <a16:colId xmlns:a16="http://schemas.microsoft.com/office/drawing/2014/main" val="2400756423"/>
                    </a:ext>
                  </a:extLst>
                </a:gridCol>
                <a:gridCol w="1895749">
                  <a:extLst>
                    <a:ext uri="{9D8B030D-6E8A-4147-A177-3AD203B41FA5}">
                      <a16:colId xmlns:a16="http://schemas.microsoft.com/office/drawing/2014/main" val="3270455618"/>
                    </a:ext>
                  </a:extLst>
                </a:gridCol>
                <a:gridCol w="810204">
                  <a:extLst>
                    <a:ext uri="{9D8B030D-6E8A-4147-A177-3AD203B41FA5}">
                      <a16:colId xmlns:a16="http://schemas.microsoft.com/office/drawing/2014/main" val="539468698"/>
                    </a:ext>
                  </a:extLst>
                </a:gridCol>
                <a:gridCol w="710995">
                  <a:extLst>
                    <a:ext uri="{9D8B030D-6E8A-4147-A177-3AD203B41FA5}">
                      <a16:colId xmlns:a16="http://schemas.microsoft.com/office/drawing/2014/main" val="3247572574"/>
                    </a:ext>
                  </a:extLst>
                </a:gridCol>
              </a:tblGrid>
              <a:tr h="1210873">
                <a:tc>
                  <a:txBody>
                    <a:bodyPr/>
                    <a:lstStyle/>
                    <a:p>
                      <a:pPr marL="0" marR="0">
                        <a:lnSpc>
                          <a:spcPct val="107000"/>
                        </a:lnSpc>
                        <a:spcBef>
                          <a:spcPts val="0"/>
                        </a:spcBef>
                        <a:spcAft>
                          <a:spcPts val="0"/>
                        </a:spcAft>
                      </a:pPr>
                      <a:r>
                        <a:rPr lang="en-US" sz="1000">
                          <a:effectLst/>
                        </a:rPr>
                        <a:t>Sr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Case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Objective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Precautions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Steps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Actual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221978"/>
                  </a:ext>
                </a:extLst>
              </a:tr>
              <a:tr h="1312933">
                <a:tc>
                  <a:txBody>
                    <a:bodyPr/>
                    <a:lstStyle/>
                    <a:p>
                      <a:pPr marL="0" marR="0">
                        <a:lnSpc>
                          <a:spcPct val="107000"/>
                        </a:lnSpc>
                        <a:spcBef>
                          <a:spcPts val="0"/>
                        </a:spcBef>
                        <a:spcAft>
                          <a:spcPts val="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TC_003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User’s Email ID should be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must be logged 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Showing Email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User’s Email ID should be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7680174"/>
                  </a:ext>
                </a:extLst>
              </a:tr>
              <a:tr h="603707">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2729778"/>
                  </a:ext>
                </a:extLst>
              </a:tr>
            </a:tbl>
          </a:graphicData>
        </a:graphic>
      </p:graphicFrame>
    </p:spTree>
    <p:extLst>
      <p:ext uri="{BB962C8B-B14F-4D97-AF65-F5344CB8AC3E}">
        <p14:creationId xmlns:p14="http://schemas.microsoft.com/office/powerpoint/2010/main" val="793614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B7E4-536B-45A4-8882-77783475D134}"/>
              </a:ext>
            </a:extLst>
          </p:cNvPr>
          <p:cNvSpPr>
            <a:spLocks noGrp="1"/>
          </p:cNvSpPr>
          <p:nvPr>
            <p:ph type="title"/>
          </p:nvPr>
        </p:nvSpPr>
        <p:spPr>
          <a:xfrm>
            <a:off x="838200" y="365125"/>
            <a:ext cx="10515600" cy="575779"/>
          </a:xfrm>
        </p:spPr>
        <p:txBody>
          <a:bodyPr>
            <a:normAutofit fontScale="90000"/>
          </a:bodyPr>
          <a:lstStyle/>
          <a:p>
            <a:pPr algn="ct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Select Board ID</a:t>
            </a:r>
            <a:br>
              <a:rPr lang="en-US" altLang="en-US" sz="3200" dirty="0">
                <a:solidFill>
                  <a:srgbClr val="FF0000"/>
                </a:solidFill>
                <a:latin typeface="Arial" panose="020B0604020202020204" pitchFamily="34" charset="0"/>
              </a:rPr>
            </a:br>
            <a:endParaRPr lang="en-US" sz="3200" dirty="0">
              <a:solidFill>
                <a:srgbClr val="FF0000"/>
              </a:solidFill>
            </a:endParaRPr>
          </a:p>
        </p:txBody>
      </p:sp>
      <p:graphicFrame>
        <p:nvGraphicFramePr>
          <p:cNvPr id="4" name="Content Placeholder 3">
            <a:extLst>
              <a:ext uri="{FF2B5EF4-FFF2-40B4-BE49-F238E27FC236}">
                <a16:creationId xmlns:a16="http://schemas.microsoft.com/office/drawing/2014/main" id="{BDE0EC62-C162-45CE-A14E-09A9A8B08EFE}"/>
              </a:ext>
            </a:extLst>
          </p:cNvPr>
          <p:cNvGraphicFramePr>
            <a:graphicFrameLocks noGrp="1"/>
          </p:cNvGraphicFramePr>
          <p:nvPr>
            <p:ph idx="1"/>
            <p:extLst>
              <p:ext uri="{D42A27DB-BD31-4B8C-83A1-F6EECF244321}">
                <p14:modId xmlns:p14="http://schemas.microsoft.com/office/powerpoint/2010/main" val="452633745"/>
              </p:ext>
            </p:extLst>
          </p:nvPr>
        </p:nvGraphicFramePr>
        <p:xfrm>
          <a:off x="2743200" y="940904"/>
          <a:ext cx="6970643" cy="4731026"/>
        </p:xfrm>
        <a:graphic>
          <a:graphicData uri="http://schemas.openxmlformats.org/drawingml/2006/table">
            <a:tbl>
              <a:tblPr firstRow="1" firstCol="1" bandRow="1">
                <a:tableStyleId>{5C22544A-7EE6-4342-B048-85BDC9FD1C3A}</a:tableStyleId>
              </a:tblPr>
              <a:tblGrid>
                <a:gridCol w="328791">
                  <a:extLst>
                    <a:ext uri="{9D8B030D-6E8A-4147-A177-3AD203B41FA5}">
                      <a16:colId xmlns:a16="http://schemas.microsoft.com/office/drawing/2014/main" val="1718011593"/>
                    </a:ext>
                  </a:extLst>
                </a:gridCol>
                <a:gridCol w="1101752">
                  <a:extLst>
                    <a:ext uri="{9D8B030D-6E8A-4147-A177-3AD203B41FA5}">
                      <a16:colId xmlns:a16="http://schemas.microsoft.com/office/drawing/2014/main" val="1670822965"/>
                    </a:ext>
                  </a:extLst>
                </a:gridCol>
                <a:gridCol w="860326">
                  <a:extLst>
                    <a:ext uri="{9D8B030D-6E8A-4147-A177-3AD203B41FA5}">
                      <a16:colId xmlns:a16="http://schemas.microsoft.com/office/drawing/2014/main" val="3422201890"/>
                    </a:ext>
                  </a:extLst>
                </a:gridCol>
                <a:gridCol w="806305">
                  <a:extLst>
                    <a:ext uri="{9D8B030D-6E8A-4147-A177-3AD203B41FA5}">
                      <a16:colId xmlns:a16="http://schemas.microsoft.com/office/drawing/2014/main" val="2825139832"/>
                    </a:ext>
                  </a:extLst>
                </a:gridCol>
                <a:gridCol w="703600">
                  <a:extLst>
                    <a:ext uri="{9D8B030D-6E8A-4147-A177-3AD203B41FA5}">
                      <a16:colId xmlns:a16="http://schemas.microsoft.com/office/drawing/2014/main" val="4200554716"/>
                    </a:ext>
                  </a:extLst>
                </a:gridCol>
                <a:gridCol w="1758667">
                  <a:extLst>
                    <a:ext uri="{9D8B030D-6E8A-4147-A177-3AD203B41FA5}">
                      <a16:colId xmlns:a16="http://schemas.microsoft.com/office/drawing/2014/main" val="1372994565"/>
                    </a:ext>
                  </a:extLst>
                </a:gridCol>
                <a:gridCol w="751618">
                  <a:extLst>
                    <a:ext uri="{9D8B030D-6E8A-4147-A177-3AD203B41FA5}">
                      <a16:colId xmlns:a16="http://schemas.microsoft.com/office/drawing/2014/main" val="2674590153"/>
                    </a:ext>
                  </a:extLst>
                </a:gridCol>
                <a:gridCol w="659584">
                  <a:extLst>
                    <a:ext uri="{9D8B030D-6E8A-4147-A177-3AD203B41FA5}">
                      <a16:colId xmlns:a16="http://schemas.microsoft.com/office/drawing/2014/main" val="186057903"/>
                    </a:ext>
                  </a:extLst>
                </a:gridCol>
              </a:tblGrid>
              <a:tr h="716605">
                <a:tc>
                  <a:txBody>
                    <a:bodyPr/>
                    <a:lstStyle/>
                    <a:p>
                      <a:pPr marL="0" marR="0">
                        <a:lnSpc>
                          <a:spcPct val="107000"/>
                        </a:lnSpc>
                        <a:spcBef>
                          <a:spcPts val="0"/>
                        </a:spcBef>
                        <a:spcAft>
                          <a:spcPts val="0"/>
                        </a:spcAft>
                      </a:pPr>
                      <a:r>
                        <a:rPr lang="en-US" sz="1000">
                          <a:effectLst/>
                        </a:rPr>
                        <a:t>Sr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Case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Objective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Precautions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Steps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Actual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6992915"/>
                  </a:ext>
                </a:extLst>
              </a:tr>
              <a:tr h="1039896">
                <a:tc>
                  <a:txBody>
                    <a:bodyPr/>
                    <a:lstStyle/>
                    <a:p>
                      <a:pPr marL="0" marR="0">
                        <a:lnSpc>
                          <a:spcPct val="107000"/>
                        </a:lnSpc>
                        <a:spcBef>
                          <a:spcPts val="0"/>
                        </a:spcBef>
                        <a:spcAft>
                          <a:spcPts val="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TC_003_01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Selecting the Switch board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must be logged 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Enter the Board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Board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Switch board should be selected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1863655"/>
                  </a:ext>
                </a:extLst>
              </a:tr>
              <a:tr h="2617246">
                <a:tc>
                  <a:txBody>
                    <a:bodyPr/>
                    <a:lstStyle/>
                    <a:p>
                      <a:pPr marL="0" marR="0">
                        <a:lnSpc>
                          <a:spcPct val="107000"/>
                        </a:lnSpc>
                        <a:spcBef>
                          <a:spcPts val="0"/>
                        </a:spcBef>
                        <a:spcAft>
                          <a:spcPts val="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must be logged 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Click OK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Board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Switch board will be selected and the ID will be shown in toast at the bottom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8146530"/>
                  </a:ext>
                </a:extLst>
              </a:tr>
              <a:tr h="357279">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4144724"/>
                  </a:ext>
                </a:extLst>
              </a:tr>
            </a:tbl>
          </a:graphicData>
        </a:graphic>
      </p:graphicFrame>
    </p:spTree>
    <p:extLst>
      <p:ext uri="{BB962C8B-B14F-4D97-AF65-F5344CB8AC3E}">
        <p14:creationId xmlns:p14="http://schemas.microsoft.com/office/powerpoint/2010/main" val="71309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132AA-CBB3-42B7-8B81-D7752957D688}"/>
              </a:ext>
            </a:extLst>
          </p:cNvPr>
          <p:cNvSpPr>
            <a:spLocks noGrp="1"/>
          </p:cNvSpPr>
          <p:nvPr>
            <p:ph idx="1"/>
          </p:nvPr>
        </p:nvSpPr>
        <p:spPr>
          <a:xfrm>
            <a:off x="838200" y="344557"/>
            <a:ext cx="10515600" cy="5832406"/>
          </a:xfrm>
        </p:spPr>
        <p:txBody>
          <a:bodyPr>
            <a:normAutofit/>
          </a:bodyPr>
          <a:lstStyle/>
          <a:p>
            <a:pPr marL="0" indent="0" algn="ctr">
              <a:buNone/>
            </a:pPr>
            <a:r>
              <a:rPr lang="en-US" sz="3500" b="1" dirty="0">
                <a:solidFill>
                  <a:srgbClr val="FF0000"/>
                </a:solidFill>
                <a:latin typeface="Times New Roman" panose="02020603050405020304" pitchFamily="18" charset="0"/>
                <a:cs typeface="Times New Roman" panose="02020603050405020304" pitchFamily="18" charset="0"/>
              </a:rPr>
              <a:t>Proposed System:</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u="sng" dirty="0">
                <a:latin typeface="Times New Roman" panose="02020603050405020304" pitchFamily="18" charset="0"/>
                <a:cs typeface="Times New Roman" panose="02020603050405020304" pitchFamily="18" charset="0"/>
              </a:rPr>
              <a:t>Objectives to be fulfilled: </a:t>
            </a:r>
          </a:p>
          <a:p>
            <a:pPr marL="0" indent="0">
              <a:buNone/>
            </a:pPr>
            <a:endParaRPr lang="en-US" sz="2400"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Helping in saving electricity-</a:t>
            </a:r>
          </a:p>
          <a:p>
            <a:pPr lvl="1"/>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This switch board provides the facility to operate your appliances from anywhere in the world using IoT technology. Hence, sometimes if you forget to switch off your Fan or TV, Lights or any other appliances you don’t worry about anything, you just have to press one button from your mobile app which will control the switch board and will make your appliance turned off. This leads saving of electricity and reduces human anxiety when their appliances are turned on and they are out of station.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667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FDC1E-F6ED-4AEB-89EF-19BA614F439C}"/>
              </a:ext>
            </a:extLst>
          </p:cNvPr>
          <p:cNvSpPr>
            <a:spLocks noGrp="1"/>
          </p:cNvSpPr>
          <p:nvPr>
            <p:ph type="title"/>
          </p:nvPr>
        </p:nvSpPr>
        <p:spPr>
          <a:xfrm>
            <a:off x="838200" y="60326"/>
            <a:ext cx="10515600" cy="369333"/>
          </a:xfrm>
        </p:spPr>
        <p:txBody>
          <a:bodyPr>
            <a:normAutofit fontScale="90000"/>
          </a:bodyPr>
          <a:lstStyle/>
          <a:p>
            <a:pPr lvl="0" indent="457200" algn="ctr" eaLnBrk="0" fontAlgn="base" hangingPunct="0">
              <a:lnSpc>
                <a:spcPct val="100000"/>
              </a:lnSpc>
              <a:spcAft>
                <a:spcPct val="0"/>
              </a:spcAft>
            </a:pP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Switch 1</a:t>
            </a:r>
            <a:endParaRPr lang="en-US" altLang="en-US" sz="3200" dirty="0">
              <a:solidFill>
                <a:srgbClr val="FF0000"/>
              </a:solidFill>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877CCC74-EDAA-464A-9DA4-551C3ECBB32F}"/>
              </a:ext>
            </a:extLst>
          </p:cNvPr>
          <p:cNvGraphicFramePr>
            <a:graphicFrameLocks noGrp="1"/>
          </p:cNvGraphicFramePr>
          <p:nvPr>
            <p:ph idx="1"/>
            <p:extLst>
              <p:ext uri="{D42A27DB-BD31-4B8C-83A1-F6EECF244321}">
                <p14:modId xmlns:p14="http://schemas.microsoft.com/office/powerpoint/2010/main" val="2679789337"/>
              </p:ext>
            </p:extLst>
          </p:nvPr>
        </p:nvGraphicFramePr>
        <p:xfrm>
          <a:off x="3021496" y="530086"/>
          <a:ext cx="6626087" cy="6267584"/>
        </p:xfrm>
        <a:graphic>
          <a:graphicData uri="http://schemas.openxmlformats.org/drawingml/2006/table">
            <a:tbl>
              <a:tblPr firstRow="1" firstCol="1" bandRow="1">
                <a:tableStyleId>{5C22544A-7EE6-4342-B048-85BDC9FD1C3A}</a:tableStyleId>
              </a:tblPr>
              <a:tblGrid>
                <a:gridCol w="312540">
                  <a:extLst>
                    <a:ext uri="{9D8B030D-6E8A-4147-A177-3AD203B41FA5}">
                      <a16:colId xmlns:a16="http://schemas.microsoft.com/office/drawing/2014/main" val="530874681"/>
                    </a:ext>
                  </a:extLst>
                </a:gridCol>
                <a:gridCol w="1047292">
                  <a:extLst>
                    <a:ext uri="{9D8B030D-6E8A-4147-A177-3AD203B41FA5}">
                      <a16:colId xmlns:a16="http://schemas.microsoft.com/office/drawing/2014/main" val="3582638772"/>
                    </a:ext>
                  </a:extLst>
                </a:gridCol>
                <a:gridCol w="817801">
                  <a:extLst>
                    <a:ext uri="{9D8B030D-6E8A-4147-A177-3AD203B41FA5}">
                      <a16:colId xmlns:a16="http://schemas.microsoft.com/office/drawing/2014/main" val="3374690708"/>
                    </a:ext>
                  </a:extLst>
                </a:gridCol>
                <a:gridCol w="766450">
                  <a:extLst>
                    <a:ext uri="{9D8B030D-6E8A-4147-A177-3AD203B41FA5}">
                      <a16:colId xmlns:a16="http://schemas.microsoft.com/office/drawing/2014/main" val="1323814447"/>
                    </a:ext>
                  </a:extLst>
                </a:gridCol>
                <a:gridCol w="668821">
                  <a:extLst>
                    <a:ext uri="{9D8B030D-6E8A-4147-A177-3AD203B41FA5}">
                      <a16:colId xmlns:a16="http://schemas.microsoft.com/office/drawing/2014/main" val="2378245513"/>
                    </a:ext>
                  </a:extLst>
                </a:gridCol>
                <a:gridCol w="1671737">
                  <a:extLst>
                    <a:ext uri="{9D8B030D-6E8A-4147-A177-3AD203B41FA5}">
                      <a16:colId xmlns:a16="http://schemas.microsoft.com/office/drawing/2014/main" val="2092474473"/>
                    </a:ext>
                  </a:extLst>
                </a:gridCol>
                <a:gridCol w="714466">
                  <a:extLst>
                    <a:ext uri="{9D8B030D-6E8A-4147-A177-3AD203B41FA5}">
                      <a16:colId xmlns:a16="http://schemas.microsoft.com/office/drawing/2014/main" val="1474350564"/>
                    </a:ext>
                  </a:extLst>
                </a:gridCol>
                <a:gridCol w="626980">
                  <a:extLst>
                    <a:ext uri="{9D8B030D-6E8A-4147-A177-3AD203B41FA5}">
                      <a16:colId xmlns:a16="http://schemas.microsoft.com/office/drawing/2014/main" val="2226791598"/>
                    </a:ext>
                  </a:extLst>
                </a:gridCol>
              </a:tblGrid>
              <a:tr h="534125">
                <a:tc>
                  <a:txBody>
                    <a:bodyPr/>
                    <a:lstStyle/>
                    <a:p>
                      <a:pPr marL="0" marR="0">
                        <a:lnSpc>
                          <a:spcPct val="107000"/>
                        </a:lnSpc>
                        <a:spcBef>
                          <a:spcPts val="0"/>
                        </a:spcBef>
                        <a:spcAft>
                          <a:spcPts val="0"/>
                        </a:spcAft>
                      </a:pPr>
                      <a:r>
                        <a:rPr lang="en-US" sz="800">
                          <a:effectLst/>
                        </a:rPr>
                        <a:t>Sr 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Test Case ID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Objective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Precautions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Steps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Test Data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Actual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3385903322"/>
                  </a:ext>
                </a:extLst>
              </a:tr>
              <a:tr h="2733580">
                <a:tc>
                  <a:txBody>
                    <a:bodyPr/>
                    <a:lstStyle/>
                    <a:p>
                      <a:pPr marL="0" marR="0">
                        <a:lnSpc>
                          <a:spcPct val="107000"/>
                        </a:lnSpc>
                        <a:spcBef>
                          <a:spcPts val="0"/>
                        </a:spcBef>
                        <a:spcAft>
                          <a:spcPts val="0"/>
                        </a:spcAft>
                      </a:pPr>
                      <a:r>
                        <a:rPr lang="en-US" sz="800">
                          <a:effectLst/>
                        </a:rPr>
                        <a:t>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TC_003_02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be turned 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User must be logged in, Switch board should be connected to the AC current and the WIFI should be connected to the switch board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Press the ON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Light and the ON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turn on and the ON should</a:t>
                      </a:r>
                      <a:endParaRPr lang="en-US" sz="900">
                        <a:effectLst/>
                      </a:endParaRPr>
                    </a:p>
                    <a:p>
                      <a:pPr marL="0" marR="0">
                        <a:lnSpc>
                          <a:spcPct val="107000"/>
                        </a:lnSpc>
                        <a:spcBef>
                          <a:spcPts val="0"/>
                        </a:spcBef>
                        <a:spcAft>
                          <a:spcPts val="0"/>
                        </a:spcAft>
                      </a:pPr>
                      <a:r>
                        <a:rPr lang="en-US" sz="800">
                          <a:effectLst/>
                        </a:rPr>
                        <a:t>be converted to OFF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Same as 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3827383822"/>
                  </a:ext>
                </a:extLst>
              </a:tr>
              <a:tr h="2733580">
                <a:tc>
                  <a:txBody>
                    <a:bodyPr/>
                    <a:lstStyle/>
                    <a:p>
                      <a:pPr marL="0" marR="0">
                        <a:lnSpc>
                          <a:spcPct val="107000"/>
                        </a:lnSpc>
                        <a:spcBef>
                          <a:spcPts val="0"/>
                        </a:spcBef>
                        <a:spcAft>
                          <a:spcPts val="0"/>
                        </a:spcAft>
                      </a:pPr>
                      <a:r>
                        <a:rPr lang="en-US" sz="800">
                          <a:effectLst/>
                        </a:rPr>
                        <a:t>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be turned off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User must be logged in, Switch board should be connected to the AC current and the WIFI should be connected to the switch board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Press the OFF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Light and the OFF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turn off and the OFF should be converted to 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Same as 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2396291343"/>
                  </a:ext>
                </a:extLst>
              </a:tr>
              <a:tr h="266299">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656265165"/>
                  </a:ext>
                </a:extLst>
              </a:tr>
            </a:tbl>
          </a:graphicData>
        </a:graphic>
      </p:graphicFrame>
    </p:spTree>
    <p:extLst>
      <p:ext uri="{BB962C8B-B14F-4D97-AF65-F5344CB8AC3E}">
        <p14:creationId xmlns:p14="http://schemas.microsoft.com/office/powerpoint/2010/main" val="3420473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5756-9100-448B-9386-FCA629E866D7}"/>
              </a:ext>
            </a:extLst>
          </p:cNvPr>
          <p:cNvSpPr>
            <a:spLocks noGrp="1"/>
          </p:cNvSpPr>
          <p:nvPr>
            <p:ph type="title"/>
          </p:nvPr>
        </p:nvSpPr>
        <p:spPr>
          <a:xfrm>
            <a:off x="838200" y="139558"/>
            <a:ext cx="10515600" cy="315913"/>
          </a:xfrm>
        </p:spPr>
        <p:txBody>
          <a:bodyPr>
            <a:normAutofit fontScale="90000"/>
          </a:bodyPr>
          <a:lstStyle/>
          <a:p>
            <a:pPr lvl="0" indent="457200" algn="ctr" eaLnBrk="0" fontAlgn="base" hangingPunct="0">
              <a:lnSpc>
                <a:spcPct val="100000"/>
              </a:lnSpc>
              <a:spcAft>
                <a:spcPct val="0"/>
              </a:spcAft>
            </a:pP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Switch 2</a:t>
            </a:r>
            <a:endParaRPr lang="en-US" altLang="en-US" sz="3200" dirty="0">
              <a:solidFill>
                <a:srgbClr val="FF0000"/>
              </a:solidFill>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547D7649-437E-43B5-B701-2B20F0005DBD}"/>
              </a:ext>
            </a:extLst>
          </p:cNvPr>
          <p:cNvGraphicFramePr>
            <a:graphicFrameLocks noGrp="1"/>
          </p:cNvGraphicFramePr>
          <p:nvPr>
            <p:ph idx="1"/>
            <p:extLst>
              <p:ext uri="{D42A27DB-BD31-4B8C-83A1-F6EECF244321}">
                <p14:modId xmlns:p14="http://schemas.microsoft.com/office/powerpoint/2010/main" val="2755870611"/>
              </p:ext>
            </p:extLst>
          </p:nvPr>
        </p:nvGraphicFramePr>
        <p:xfrm>
          <a:off x="3154016" y="662609"/>
          <a:ext cx="6480313" cy="6055833"/>
        </p:xfrm>
        <a:graphic>
          <a:graphicData uri="http://schemas.openxmlformats.org/drawingml/2006/table">
            <a:tbl>
              <a:tblPr firstRow="1" firstCol="1" bandRow="1">
                <a:tableStyleId>{5C22544A-7EE6-4342-B048-85BDC9FD1C3A}</a:tableStyleId>
              </a:tblPr>
              <a:tblGrid>
                <a:gridCol w="305664">
                  <a:extLst>
                    <a:ext uri="{9D8B030D-6E8A-4147-A177-3AD203B41FA5}">
                      <a16:colId xmlns:a16="http://schemas.microsoft.com/office/drawing/2014/main" val="348058763"/>
                    </a:ext>
                  </a:extLst>
                </a:gridCol>
                <a:gridCol w="1024251">
                  <a:extLst>
                    <a:ext uri="{9D8B030D-6E8A-4147-A177-3AD203B41FA5}">
                      <a16:colId xmlns:a16="http://schemas.microsoft.com/office/drawing/2014/main" val="3277126965"/>
                    </a:ext>
                  </a:extLst>
                </a:gridCol>
                <a:gridCol w="799809">
                  <a:extLst>
                    <a:ext uri="{9D8B030D-6E8A-4147-A177-3AD203B41FA5}">
                      <a16:colId xmlns:a16="http://schemas.microsoft.com/office/drawing/2014/main" val="1374241038"/>
                    </a:ext>
                  </a:extLst>
                </a:gridCol>
                <a:gridCol w="749588">
                  <a:extLst>
                    <a:ext uri="{9D8B030D-6E8A-4147-A177-3AD203B41FA5}">
                      <a16:colId xmlns:a16="http://schemas.microsoft.com/office/drawing/2014/main" val="725913896"/>
                    </a:ext>
                  </a:extLst>
                </a:gridCol>
                <a:gridCol w="654107">
                  <a:extLst>
                    <a:ext uri="{9D8B030D-6E8A-4147-A177-3AD203B41FA5}">
                      <a16:colId xmlns:a16="http://schemas.microsoft.com/office/drawing/2014/main" val="457622639"/>
                    </a:ext>
                  </a:extLst>
                </a:gridCol>
                <a:gridCol w="1634959">
                  <a:extLst>
                    <a:ext uri="{9D8B030D-6E8A-4147-A177-3AD203B41FA5}">
                      <a16:colId xmlns:a16="http://schemas.microsoft.com/office/drawing/2014/main" val="131182474"/>
                    </a:ext>
                  </a:extLst>
                </a:gridCol>
                <a:gridCol w="698748">
                  <a:extLst>
                    <a:ext uri="{9D8B030D-6E8A-4147-A177-3AD203B41FA5}">
                      <a16:colId xmlns:a16="http://schemas.microsoft.com/office/drawing/2014/main" val="925861809"/>
                    </a:ext>
                  </a:extLst>
                </a:gridCol>
                <a:gridCol w="613187">
                  <a:extLst>
                    <a:ext uri="{9D8B030D-6E8A-4147-A177-3AD203B41FA5}">
                      <a16:colId xmlns:a16="http://schemas.microsoft.com/office/drawing/2014/main" val="1972740148"/>
                    </a:ext>
                  </a:extLst>
                </a:gridCol>
              </a:tblGrid>
              <a:tr h="516080">
                <a:tc>
                  <a:txBody>
                    <a:bodyPr/>
                    <a:lstStyle/>
                    <a:p>
                      <a:pPr marL="0" marR="0">
                        <a:lnSpc>
                          <a:spcPct val="107000"/>
                        </a:lnSpc>
                        <a:spcBef>
                          <a:spcPts val="0"/>
                        </a:spcBef>
                        <a:spcAft>
                          <a:spcPts val="0"/>
                        </a:spcAft>
                      </a:pPr>
                      <a:r>
                        <a:rPr lang="en-US" sz="800">
                          <a:effectLst/>
                        </a:rPr>
                        <a:t>Sr 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Test Case ID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Objective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Precautions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Steps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Test Data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Actual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2464780808"/>
                  </a:ext>
                </a:extLst>
              </a:tr>
              <a:tr h="2641225">
                <a:tc>
                  <a:txBody>
                    <a:bodyPr/>
                    <a:lstStyle/>
                    <a:p>
                      <a:pPr marL="0" marR="0">
                        <a:lnSpc>
                          <a:spcPct val="107000"/>
                        </a:lnSpc>
                        <a:spcBef>
                          <a:spcPts val="0"/>
                        </a:spcBef>
                        <a:spcAft>
                          <a:spcPts val="0"/>
                        </a:spcAft>
                      </a:pPr>
                      <a:r>
                        <a:rPr lang="en-US" sz="800">
                          <a:effectLst/>
                        </a:rPr>
                        <a:t>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TC_003_03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be turned 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User must be logged in, Switch board should be connected to the AC current and the WIFI should be connected to the switch board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Press the ON button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Light and the ON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turn on and the ON should</a:t>
                      </a:r>
                      <a:endParaRPr lang="en-US" sz="900">
                        <a:effectLst/>
                      </a:endParaRPr>
                    </a:p>
                    <a:p>
                      <a:pPr marL="0" marR="0">
                        <a:lnSpc>
                          <a:spcPct val="107000"/>
                        </a:lnSpc>
                        <a:spcBef>
                          <a:spcPts val="0"/>
                        </a:spcBef>
                        <a:spcAft>
                          <a:spcPts val="0"/>
                        </a:spcAft>
                      </a:pPr>
                      <a:r>
                        <a:rPr lang="en-US" sz="800">
                          <a:effectLst/>
                        </a:rPr>
                        <a:t>be converted to OFF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Same as 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1464413861"/>
                  </a:ext>
                </a:extLst>
              </a:tr>
              <a:tr h="2641225">
                <a:tc>
                  <a:txBody>
                    <a:bodyPr/>
                    <a:lstStyle/>
                    <a:p>
                      <a:pPr marL="0" marR="0">
                        <a:lnSpc>
                          <a:spcPct val="107000"/>
                        </a:lnSpc>
                        <a:spcBef>
                          <a:spcPts val="0"/>
                        </a:spcBef>
                        <a:spcAft>
                          <a:spcPts val="0"/>
                        </a:spcAft>
                      </a:pPr>
                      <a:r>
                        <a:rPr lang="en-US" sz="800">
                          <a:effectLst/>
                        </a:rPr>
                        <a:t>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be turned off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User must be logged in, Switch board should be connected to the AC current and the WIFI should be connected to the switch board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Press the OFF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Light and the OFF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turn off and the OFF should be converted to 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Same as 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3238295705"/>
                  </a:ext>
                </a:extLst>
              </a:tr>
              <a:tr h="257303">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1695894382"/>
                  </a:ext>
                </a:extLst>
              </a:tr>
            </a:tbl>
          </a:graphicData>
        </a:graphic>
      </p:graphicFrame>
    </p:spTree>
    <p:extLst>
      <p:ext uri="{BB962C8B-B14F-4D97-AF65-F5344CB8AC3E}">
        <p14:creationId xmlns:p14="http://schemas.microsoft.com/office/powerpoint/2010/main" val="4245241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7E7B-1627-4F12-B25D-4F204F84EEB5}"/>
              </a:ext>
            </a:extLst>
          </p:cNvPr>
          <p:cNvSpPr>
            <a:spLocks noGrp="1"/>
          </p:cNvSpPr>
          <p:nvPr>
            <p:ph type="title"/>
          </p:nvPr>
        </p:nvSpPr>
        <p:spPr>
          <a:xfrm>
            <a:off x="838200" y="179596"/>
            <a:ext cx="10515600" cy="369332"/>
          </a:xfrm>
        </p:spPr>
        <p:txBody>
          <a:bodyPr>
            <a:normAutofit fontScale="90000"/>
          </a:bodyPr>
          <a:lstStyle/>
          <a:p>
            <a:pPr lvl="0" indent="457200" algn="ctr" eaLnBrk="0" fontAlgn="base" hangingPunct="0">
              <a:lnSpc>
                <a:spcPct val="100000"/>
              </a:lnSpc>
              <a:spcAft>
                <a:spcPct val="0"/>
              </a:spcAft>
            </a:pP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Switch 3</a:t>
            </a:r>
            <a:endParaRPr lang="en-US" altLang="en-US" sz="3200" dirty="0">
              <a:solidFill>
                <a:srgbClr val="FF0000"/>
              </a:solidFill>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06D2C999-C4C7-4E65-9F48-B3EA2A1AE489}"/>
              </a:ext>
            </a:extLst>
          </p:cNvPr>
          <p:cNvGraphicFramePr>
            <a:graphicFrameLocks noGrp="1"/>
          </p:cNvGraphicFramePr>
          <p:nvPr>
            <p:ph idx="1"/>
            <p:extLst>
              <p:ext uri="{D42A27DB-BD31-4B8C-83A1-F6EECF244321}">
                <p14:modId xmlns:p14="http://schemas.microsoft.com/office/powerpoint/2010/main" val="3523308590"/>
              </p:ext>
            </p:extLst>
          </p:nvPr>
        </p:nvGraphicFramePr>
        <p:xfrm>
          <a:off x="2782958" y="734458"/>
          <a:ext cx="7156173" cy="6123541"/>
        </p:xfrm>
        <a:graphic>
          <a:graphicData uri="http://schemas.openxmlformats.org/drawingml/2006/table">
            <a:tbl>
              <a:tblPr firstRow="1" firstCol="1" bandRow="1">
                <a:tableStyleId>{5C22544A-7EE6-4342-B048-85BDC9FD1C3A}</a:tableStyleId>
              </a:tblPr>
              <a:tblGrid>
                <a:gridCol w="337542">
                  <a:extLst>
                    <a:ext uri="{9D8B030D-6E8A-4147-A177-3AD203B41FA5}">
                      <a16:colId xmlns:a16="http://schemas.microsoft.com/office/drawing/2014/main" val="2226548997"/>
                    </a:ext>
                  </a:extLst>
                </a:gridCol>
                <a:gridCol w="1131076">
                  <a:extLst>
                    <a:ext uri="{9D8B030D-6E8A-4147-A177-3AD203B41FA5}">
                      <a16:colId xmlns:a16="http://schemas.microsoft.com/office/drawing/2014/main" val="241396665"/>
                    </a:ext>
                  </a:extLst>
                </a:gridCol>
                <a:gridCol w="883225">
                  <a:extLst>
                    <a:ext uri="{9D8B030D-6E8A-4147-A177-3AD203B41FA5}">
                      <a16:colId xmlns:a16="http://schemas.microsoft.com/office/drawing/2014/main" val="4285459426"/>
                    </a:ext>
                  </a:extLst>
                </a:gridCol>
                <a:gridCol w="827765">
                  <a:extLst>
                    <a:ext uri="{9D8B030D-6E8A-4147-A177-3AD203B41FA5}">
                      <a16:colId xmlns:a16="http://schemas.microsoft.com/office/drawing/2014/main" val="1232171212"/>
                    </a:ext>
                  </a:extLst>
                </a:gridCol>
                <a:gridCol w="722326">
                  <a:extLst>
                    <a:ext uri="{9D8B030D-6E8A-4147-A177-3AD203B41FA5}">
                      <a16:colId xmlns:a16="http://schemas.microsoft.com/office/drawing/2014/main" val="973557640"/>
                    </a:ext>
                  </a:extLst>
                </a:gridCol>
                <a:gridCol w="1805476">
                  <a:extLst>
                    <a:ext uri="{9D8B030D-6E8A-4147-A177-3AD203B41FA5}">
                      <a16:colId xmlns:a16="http://schemas.microsoft.com/office/drawing/2014/main" val="800067274"/>
                    </a:ext>
                  </a:extLst>
                </a:gridCol>
                <a:gridCol w="771623">
                  <a:extLst>
                    <a:ext uri="{9D8B030D-6E8A-4147-A177-3AD203B41FA5}">
                      <a16:colId xmlns:a16="http://schemas.microsoft.com/office/drawing/2014/main" val="3036723459"/>
                    </a:ext>
                  </a:extLst>
                </a:gridCol>
                <a:gridCol w="677140">
                  <a:extLst>
                    <a:ext uri="{9D8B030D-6E8A-4147-A177-3AD203B41FA5}">
                      <a16:colId xmlns:a16="http://schemas.microsoft.com/office/drawing/2014/main" val="2894152547"/>
                    </a:ext>
                  </a:extLst>
                </a:gridCol>
              </a:tblGrid>
              <a:tr h="521850">
                <a:tc>
                  <a:txBody>
                    <a:bodyPr/>
                    <a:lstStyle/>
                    <a:p>
                      <a:pPr marL="0" marR="0">
                        <a:lnSpc>
                          <a:spcPct val="107000"/>
                        </a:lnSpc>
                        <a:spcBef>
                          <a:spcPts val="0"/>
                        </a:spcBef>
                        <a:spcAft>
                          <a:spcPts val="0"/>
                        </a:spcAft>
                      </a:pPr>
                      <a:r>
                        <a:rPr lang="en-US" sz="800">
                          <a:effectLst/>
                        </a:rPr>
                        <a:t>Sr 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Test Case ID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Objective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Precautions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Steps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Test Data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Actual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1858184473"/>
                  </a:ext>
                </a:extLst>
              </a:tr>
              <a:tr h="2670756">
                <a:tc>
                  <a:txBody>
                    <a:bodyPr/>
                    <a:lstStyle/>
                    <a:p>
                      <a:pPr marL="0" marR="0">
                        <a:lnSpc>
                          <a:spcPct val="107000"/>
                        </a:lnSpc>
                        <a:spcBef>
                          <a:spcPts val="0"/>
                        </a:spcBef>
                        <a:spcAft>
                          <a:spcPts val="0"/>
                        </a:spcAft>
                      </a:pPr>
                      <a:r>
                        <a:rPr lang="en-US" sz="800">
                          <a:effectLst/>
                        </a:rPr>
                        <a:t>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TC_003_04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be turned 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User must be logged in, Switch board should be connected to the AC current and the WIFI should be connected to the switch board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Press the ON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Light and the ON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turn on and the ON should</a:t>
                      </a:r>
                      <a:endParaRPr lang="en-US" sz="900">
                        <a:effectLst/>
                      </a:endParaRPr>
                    </a:p>
                    <a:p>
                      <a:pPr marL="0" marR="0">
                        <a:lnSpc>
                          <a:spcPct val="107000"/>
                        </a:lnSpc>
                        <a:spcBef>
                          <a:spcPts val="0"/>
                        </a:spcBef>
                        <a:spcAft>
                          <a:spcPts val="0"/>
                        </a:spcAft>
                      </a:pPr>
                      <a:r>
                        <a:rPr lang="en-US" sz="800">
                          <a:effectLst/>
                        </a:rPr>
                        <a:t>be converted to OFF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Same as 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3536098821"/>
                  </a:ext>
                </a:extLst>
              </a:tr>
              <a:tr h="2670756">
                <a:tc>
                  <a:txBody>
                    <a:bodyPr/>
                    <a:lstStyle/>
                    <a:p>
                      <a:pPr marL="0" marR="0">
                        <a:lnSpc>
                          <a:spcPct val="107000"/>
                        </a:lnSpc>
                        <a:spcBef>
                          <a:spcPts val="0"/>
                        </a:spcBef>
                        <a:spcAft>
                          <a:spcPts val="0"/>
                        </a:spcAft>
                      </a:pPr>
                      <a:r>
                        <a:rPr lang="en-US" sz="800">
                          <a:effectLst/>
                        </a:rPr>
                        <a:t>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be turned off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User must be logged in, Switch board should be connected to the AC current and the WIFI should be connected to the switch board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Press the OFF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Light and the OFF button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turn off and the OFF should be converted to 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Same as 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3345085365"/>
                  </a:ext>
                </a:extLst>
              </a:tr>
              <a:tr h="260179">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156435791"/>
                  </a:ext>
                </a:extLst>
              </a:tr>
            </a:tbl>
          </a:graphicData>
        </a:graphic>
      </p:graphicFrame>
    </p:spTree>
    <p:extLst>
      <p:ext uri="{BB962C8B-B14F-4D97-AF65-F5344CB8AC3E}">
        <p14:creationId xmlns:p14="http://schemas.microsoft.com/office/powerpoint/2010/main" val="4014105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CCE1-724A-48BB-B407-BA9F2EF9563C}"/>
              </a:ext>
            </a:extLst>
          </p:cNvPr>
          <p:cNvSpPr>
            <a:spLocks noGrp="1"/>
          </p:cNvSpPr>
          <p:nvPr>
            <p:ph type="title"/>
          </p:nvPr>
        </p:nvSpPr>
        <p:spPr>
          <a:xfrm>
            <a:off x="838200" y="0"/>
            <a:ext cx="10515600" cy="589032"/>
          </a:xfrm>
        </p:spPr>
        <p:txBody>
          <a:bodyPr>
            <a:normAutofit/>
          </a:bodyPr>
          <a:lstStyle/>
          <a:p>
            <a:pPr lvl="0" indent="457200" algn="ctr" eaLnBrk="0" fontAlgn="base" hangingPunct="0">
              <a:lnSpc>
                <a:spcPct val="100000"/>
              </a:lnSpc>
              <a:spcAft>
                <a:spcPct val="0"/>
              </a:spcAft>
            </a:pP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Switch 4</a:t>
            </a:r>
            <a:endParaRPr lang="en-US" altLang="en-US" sz="3200" dirty="0">
              <a:solidFill>
                <a:srgbClr val="FF0000"/>
              </a:solidFill>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44D35F41-19EA-4B8D-8185-BBD24AFFAF04}"/>
              </a:ext>
            </a:extLst>
          </p:cNvPr>
          <p:cNvGraphicFramePr>
            <a:graphicFrameLocks noGrp="1"/>
          </p:cNvGraphicFramePr>
          <p:nvPr>
            <p:ph idx="1"/>
            <p:extLst>
              <p:ext uri="{D42A27DB-BD31-4B8C-83A1-F6EECF244321}">
                <p14:modId xmlns:p14="http://schemas.microsoft.com/office/powerpoint/2010/main" val="2498197843"/>
              </p:ext>
            </p:extLst>
          </p:nvPr>
        </p:nvGraphicFramePr>
        <p:xfrm>
          <a:off x="2597426" y="689113"/>
          <a:ext cx="7394714" cy="6168888"/>
        </p:xfrm>
        <a:graphic>
          <a:graphicData uri="http://schemas.openxmlformats.org/drawingml/2006/table">
            <a:tbl>
              <a:tblPr firstRow="1" firstCol="1" bandRow="1">
                <a:tableStyleId>{5C22544A-7EE6-4342-B048-85BDC9FD1C3A}</a:tableStyleId>
              </a:tblPr>
              <a:tblGrid>
                <a:gridCol w="348793">
                  <a:extLst>
                    <a:ext uri="{9D8B030D-6E8A-4147-A177-3AD203B41FA5}">
                      <a16:colId xmlns:a16="http://schemas.microsoft.com/office/drawing/2014/main" val="690599989"/>
                    </a:ext>
                  </a:extLst>
                </a:gridCol>
                <a:gridCol w="1168779">
                  <a:extLst>
                    <a:ext uri="{9D8B030D-6E8A-4147-A177-3AD203B41FA5}">
                      <a16:colId xmlns:a16="http://schemas.microsoft.com/office/drawing/2014/main" val="3993690210"/>
                    </a:ext>
                  </a:extLst>
                </a:gridCol>
                <a:gridCol w="912666">
                  <a:extLst>
                    <a:ext uri="{9D8B030D-6E8A-4147-A177-3AD203B41FA5}">
                      <a16:colId xmlns:a16="http://schemas.microsoft.com/office/drawing/2014/main" val="3529706513"/>
                    </a:ext>
                  </a:extLst>
                </a:gridCol>
                <a:gridCol w="855358">
                  <a:extLst>
                    <a:ext uri="{9D8B030D-6E8A-4147-A177-3AD203B41FA5}">
                      <a16:colId xmlns:a16="http://schemas.microsoft.com/office/drawing/2014/main" val="3636285714"/>
                    </a:ext>
                  </a:extLst>
                </a:gridCol>
                <a:gridCol w="746404">
                  <a:extLst>
                    <a:ext uri="{9D8B030D-6E8A-4147-A177-3AD203B41FA5}">
                      <a16:colId xmlns:a16="http://schemas.microsoft.com/office/drawing/2014/main" val="3672567626"/>
                    </a:ext>
                  </a:extLst>
                </a:gridCol>
                <a:gridCol w="1865659">
                  <a:extLst>
                    <a:ext uri="{9D8B030D-6E8A-4147-A177-3AD203B41FA5}">
                      <a16:colId xmlns:a16="http://schemas.microsoft.com/office/drawing/2014/main" val="3603453836"/>
                    </a:ext>
                  </a:extLst>
                </a:gridCol>
                <a:gridCol w="797345">
                  <a:extLst>
                    <a:ext uri="{9D8B030D-6E8A-4147-A177-3AD203B41FA5}">
                      <a16:colId xmlns:a16="http://schemas.microsoft.com/office/drawing/2014/main" val="2693452292"/>
                    </a:ext>
                  </a:extLst>
                </a:gridCol>
                <a:gridCol w="699710">
                  <a:extLst>
                    <a:ext uri="{9D8B030D-6E8A-4147-A177-3AD203B41FA5}">
                      <a16:colId xmlns:a16="http://schemas.microsoft.com/office/drawing/2014/main" val="49523755"/>
                    </a:ext>
                  </a:extLst>
                </a:gridCol>
              </a:tblGrid>
              <a:tr h="525713">
                <a:tc>
                  <a:txBody>
                    <a:bodyPr/>
                    <a:lstStyle/>
                    <a:p>
                      <a:pPr marL="0" marR="0">
                        <a:lnSpc>
                          <a:spcPct val="107000"/>
                        </a:lnSpc>
                        <a:spcBef>
                          <a:spcPts val="0"/>
                        </a:spcBef>
                        <a:spcAft>
                          <a:spcPts val="0"/>
                        </a:spcAft>
                      </a:pPr>
                      <a:r>
                        <a:rPr lang="en-US" sz="800">
                          <a:effectLst/>
                        </a:rPr>
                        <a:t>Sr 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Test Case ID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Objective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Precautions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Steps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Test Data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Actual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4165494801"/>
                  </a:ext>
                </a:extLst>
              </a:tr>
              <a:tr h="2690535">
                <a:tc>
                  <a:txBody>
                    <a:bodyPr/>
                    <a:lstStyle/>
                    <a:p>
                      <a:pPr marL="0" marR="0">
                        <a:lnSpc>
                          <a:spcPct val="107000"/>
                        </a:lnSpc>
                        <a:spcBef>
                          <a:spcPts val="0"/>
                        </a:spcBef>
                        <a:spcAft>
                          <a:spcPts val="0"/>
                        </a:spcAft>
                      </a:pPr>
                      <a:r>
                        <a:rPr lang="en-US" sz="800">
                          <a:effectLst/>
                        </a:rPr>
                        <a:t>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TC_003_05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be turned 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User must be logged in, Switch board should be connected to the AC current and the WIFI should be connected to the switch board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Press the ON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Light and the ON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turn on and the ON should</a:t>
                      </a:r>
                      <a:endParaRPr lang="en-US" sz="900">
                        <a:effectLst/>
                      </a:endParaRPr>
                    </a:p>
                    <a:p>
                      <a:pPr marL="0" marR="0">
                        <a:lnSpc>
                          <a:spcPct val="107000"/>
                        </a:lnSpc>
                        <a:spcBef>
                          <a:spcPts val="0"/>
                        </a:spcBef>
                        <a:spcAft>
                          <a:spcPts val="0"/>
                        </a:spcAft>
                      </a:pPr>
                      <a:r>
                        <a:rPr lang="en-US" sz="800">
                          <a:effectLst/>
                        </a:rPr>
                        <a:t>be converted to OFF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Same as 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2834426580"/>
                  </a:ext>
                </a:extLst>
              </a:tr>
              <a:tr h="2690535">
                <a:tc>
                  <a:txBody>
                    <a:bodyPr/>
                    <a:lstStyle/>
                    <a:p>
                      <a:pPr marL="0" marR="0">
                        <a:lnSpc>
                          <a:spcPct val="107000"/>
                        </a:lnSpc>
                        <a:spcBef>
                          <a:spcPts val="0"/>
                        </a:spcBef>
                        <a:spcAft>
                          <a:spcPts val="0"/>
                        </a:spcAft>
                      </a:pPr>
                      <a:r>
                        <a:rPr lang="en-US" sz="800">
                          <a:effectLst/>
                        </a:rPr>
                        <a:t>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be turned off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User must be logged in, Switch board should be connected to the AC current and the WIFI should be connected to the switch board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Press the OFF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Light and the OFF button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The light should turn off and the OFF should be converted to 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Same as expected result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2300773656"/>
                  </a:ext>
                </a:extLst>
              </a:tr>
              <a:tr h="262105">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tc>
                  <a:txBody>
                    <a:bodyPr/>
                    <a:lstStyle/>
                    <a:p>
                      <a:pPr marL="0" marR="0">
                        <a:lnSpc>
                          <a:spcPct val="107000"/>
                        </a:lnSpc>
                        <a:spcBef>
                          <a:spcPts val="0"/>
                        </a:spcBef>
                        <a:spcAft>
                          <a:spcPts val="0"/>
                        </a:spcAft>
                      </a:pPr>
                      <a:r>
                        <a:rPr lang="en-US" sz="8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3" marR="57213" marT="0" marB="0"/>
                </a:tc>
                <a:extLst>
                  <a:ext uri="{0D108BD9-81ED-4DB2-BD59-A6C34878D82A}">
                    <a16:rowId xmlns:a16="http://schemas.microsoft.com/office/drawing/2014/main" val="2617898556"/>
                  </a:ext>
                </a:extLst>
              </a:tr>
            </a:tbl>
          </a:graphicData>
        </a:graphic>
      </p:graphicFrame>
    </p:spTree>
    <p:extLst>
      <p:ext uri="{BB962C8B-B14F-4D97-AF65-F5344CB8AC3E}">
        <p14:creationId xmlns:p14="http://schemas.microsoft.com/office/powerpoint/2010/main" val="2811341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4FB3-FC5E-4E39-ADD1-7E41DEB4890A}"/>
              </a:ext>
            </a:extLst>
          </p:cNvPr>
          <p:cNvSpPr>
            <a:spLocks noGrp="1"/>
          </p:cNvSpPr>
          <p:nvPr>
            <p:ph type="title"/>
          </p:nvPr>
        </p:nvSpPr>
        <p:spPr/>
        <p:txBody>
          <a:bodyPr>
            <a:normAutofit/>
          </a:bodyPr>
          <a:lstStyle/>
          <a:p>
            <a:pPr algn="ct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Settings</a:t>
            </a:r>
            <a:br>
              <a:rPr lang="en-US" altLang="en-US" sz="3200" dirty="0">
                <a:solidFill>
                  <a:srgbClr val="FF0000"/>
                </a:solidFill>
                <a:latin typeface="Arial" panose="020B0604020202020204" pitchFamily="34" charset="0"/>
              </a:rPr>
            </a:br>
            <a:endParaRPr lang="en-US" sz="3200" dirty="0">
              <a:solidFill>
                <a:srgbClr val="FF0000"/>
              </a:solidFill>
            </a:endParaRPr>
          </a:p>
        </p:txBody>
      </p:sp>
      <p:graphicFrame>
        <p:nvGraphicFramePr>
          <p:cNvPr id="4" name="Content Placeholder 3">
            <a:extLst>
              <a:ext uri="{FF2B5EF4-FFF2-40B4-BE49-F238E27FC236}">
                <a16:creationId xmlns:a16="http://schemas.microsoft.com/office/drawing/2014/main" id="{C6624070-446D-47B5-BF4E-9CEB78764ECF}"/>
              </a:ext>
            </a:extLst>
          </p:cNvPr>
          <p:cNvGraphicFramePr>
            <a:graphicFrameLocks noGrp="1"/>
          </p:cNvGraphicFramePr>
          <p:nvPr>
            <p:ph idx="1"/>
            <p:extLst>
              <p:ext uri="{D42A27DB-BD31-4B8C-83A1-F6EECF244321}">
                <p14:modId xmlns:p14="http://schemas.microsoft.com/office/powerpoint/2010/main" val="2536501555"/>
              </p:ext>
            </p:extLst>
          </p:nvPr>
        </p:nvGraphicFramePr>
        <p:xfrm>
          <a:off x="2743200" y="1690688"/>
          <a:ext cx="6891130" cy="4802188"/>
        </p:xfrm>
        <a:graphic>
          <a:graphicData uri="http://schemas.openxmlformats.org/drawingml/2006/table">
            <a:tbl>
              <a:tblPr firstRow="1" firstCol="1" bandRow="1">
                <a:tableStyleId>{5C22544A-7EE6-4342-B048-85BDC9FD1C3A}</a:tableStyleId>
              </a:tblPr>
              <a:tblGrid>
                <a:gridCol w="325041">
                  <a:extLst>
                    <a:ext uri="{9D8B030D-6E8A-4147-A177-3AD203B41FA5}">
                      <a16:colId xmlns:a16="http://schemas.microsoft.com/office/drawing/2014/main" val="2415647203"/>
                    </a:ext>
                  </a:extLst>
                </a:gridCol>
                <a:gridCol w="1089184">
                  <a:extLst>
                    <a:ext uri="{9D8B030D-6E8A-4147-A177-3AD203B41FA5}">
                      <a16:colId xmlns:a16="http://schemas.microsoft.com/office/drawing/2014/main" val="2564388923"/>
                    </a:ext>
                  </a:extLst>
                </a:gridCol>
                <a:gridCol w="850513">
                  <a:extLst>
                    <a:ext uri="{9D8B030D-6E8A-4147-A177-3AD203B41FA5}">
                      <a16:colId xmlns:a16="http://schemas.microsoft.com/office/drawing/2014/main" val="658733637"/>
                    </a:ext>
                  </a:extLst>
                </a:gridCol>
                <a:gridCol w="797108">
                  <a:extLst>
                    <a:ext uri="{9D8B030D-6E8A-4147-A177-3AD203B41FA5}">
                      <a16:colId xmlns:a16="http://schemas.microsoft.com/office/drawing/2014/main" val="758649814"/>
                    </a:ext>
                  </a:extLst>
                </a:gridCol>
                <a:gridCol w="695574">
                  <a:extLst>
                    <a:ext uri="{9D8B030D-6E8A-4147-A177-3AD203B41FA5}">
                      <a16:colId xmlns:a16="http://schemas.microsoft.com/office/drawing/2014/main" val="3471290610"/>
                    </a:ext>
                  </a:extLst>
                </a:gridCol>
                <a:gridCol w="1738606">
                  <a:extLst>
                    <a:ext uri="{9D8B030D-6E8A-4147-A177-3AD203B41FA5}">
                      <a16:colId xmlns:a16="http://schemas.microsoft.com/office/drawing/2014/main" val="65756340"/>
                    </a:ext>
                  </a:extLst>
                </a:gridCol>
                <a:gridCol w="743044">
                  <a:extLst>
                    <a:ext uri="{9D8B030D-6E8A-4147-A177-3AD203B41FA5}">
                      <a16:colId xmlns:a16="http://schemas.microsoft.com/office/drawing/2014/main" val="3091124464"/>
                    </a:ext>
                  </a:extLst>
                </a:gridCol>
                <a:gridCol w="652060">
                  <a:extLst>
                    <a:ext uri="{9D8B030D-6E8A-4147-A177-3AD203B41FA5}">
                      <a16:colId xmlns:a16="http://schemas.microsoft.com/office/drawing/2014/main" val="3255184613"/>
                    </a:ext>
                  </a:extLst>
                </a:gridCol>
              </a:tblGrid>
              <a:tr h="1190428">
                <a:tc>
                  <a:txBody>
                    <a:bodyPr/>
                    <a:lstStyle/>
                    <a:p>
                      <a:pPr marL="0" marR="0">
                        <a:lnSpc>
                          <a:spcPct val="107000"/>
                        </a:lnSpc>
                        <a:spcBef>
                          <a:spcPts val="0"/>
                        </a:spcBef>
                        <a:spcAft>
                          <a:spcPts val="0"/>
                        </a:spcAft>
                      </a:pPr>
                      <a:r>
                        <a:rPr lang="en-US" sz="1000">
                          <a:effectLst/>
                        </a:rPr>
                        <a:t>Sr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Case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Objective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Precautions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Steps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Actual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7040190"/>
                  </a:ext>
                </a:extLst>
              </a:tr>
              <a:tr h="1290764">
                <a:tc>
                  <a:txBody>
                    <a:bodyPr/>
                    <a:lstStyle/>
                    <a:p>
                      <a:pPr marL="0" marR="0">
                        <a:lnSpc>
                          <a:spcPct val="107000"/>
                        </a:lnSpc>
                        <a:spcBef>
                          <a:spcPts val="0"/>
                        </a:spcBef>
                        <a:spcAft>
                          <a:spcPts val="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TC_003_06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Go to the setting page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must be logged 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Press the Settings button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Settings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Routed to settings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4012233"/>
                  </a:ext>
                </a:extLst>
              </a:tr>
              <a:tr h="1727482">
                <a:tc>
                  <a:txBody>
                    <a:bodyPr/>
                    <a:lstStyle/>
                    <a:p>
                      <a:pPr marL="0" marR="0">
                        <a:lnSpc>
                          <a:spcPct val="107000"/>
                        </a:lnSpc>
                        <a:spcBef>
                          <a:spcPts val="0"/>
                        </a:spcBef>
                        <a:spcAft>
                          <a:spcPts val="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TC_003_06_1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Change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should be in the Settings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Enter the new password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Setting new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Password is changed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6981040"/>
                  </a:ext>
                </a:extLst>
              </a:tr>
              <a:tr h="593514">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6559616"/>
                  </a:ext>
                </a:extLst>
              </a:tr>
            </a:tbl>
          </a:graphicData>
        </a:graphic>
      </p:graphicFrame>
    </p:spTree>
    <p:extLst>
      <p:ext uri="{BB962C8B-B14F-4D97-AF65-F5344CB8AC3E}">
        <p14:creationId xmlns:p14="http://schemas.microsoft.com/office/powerpoint/2010/main" val="2252880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F005-0D25-4956-985C-81233CC494B2}"/>
              </a:ext>
            </a:extLst>
          </p:cNvPr>
          <p:cNvSpPr>
            <a:spLocks noGrp="1"/>
          </p:cNvSpPr>
          <p:nvPr>
            <p:ph type="title"/>
          </p:nvPr>
        </p:nvSpPr>
        <p:spPr/>
        <p:txBody>
          <a:bodyPr>
            <a:normAutofit/>
          </a:bodyPr>
          <a:lstStyle/>
          <a:p>
            <a:pPr algn="ct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Log Out</a:t>
            </a:r>
            <a:endParaRPr lang="en-US" sz="3200" dirty="0">
              <a:solidFill>
                <a:srgbClr val="FF0000"/>
              </a:solidFill>
            </a:endParaRPr>
          </a:p>
        </p:txBody>
      </p:sp>
      <p:graphicFrame>
        <p:nvGraphicFramePr>
          <p:cNvPr id="7" name="Content Placeholder 6">
            <a:extLst>
              <a:ext uri="{FF2B5EF4-FFF2-40B4-BE49-F238E27FC236}">
                <a16:creationId xmlns:a16="http://schemas.microsoft.com/office/drawing/2014/main" id="{D40BB488-C490-4364-B8A0-33E40661C393}"/>
              </a:ext>
            </a:extLst>
          </p:cNvPr>
          <p:cNvGraphicFramePr>
            <a:graphicFrameLocks noGrp="1"/>
          </p:cNvGraphicFramePr>
          <p:nvPr>
            <p:ph idx="1"/>
            <p:extLst>
              <p:ext uri="{D42A27DB-BD31-4B8C-83A1-F6EECF244321}">
                <p14:modId xmlns:p14="http://schemas.microsoft.com/office/powerpoint/2010/main" val="1336628092"/>
              </p:ext>
            </p:extLst>
          </p:nvPr>
        </p:nvGraphicFramePr>
        <p:xfrm>
          <a:off x="2531165" y="1690688"/>
          <a:ext cx="7407965" cy="4537834"/>
        </p:xfrm>
        <a:graphic>
          <a:graphicData uri="http://schemas.openxmlformats.org/drawingml/2006/table">
            <a:tbl>
              <a:tblPr firstRow="1" firstCol="1" bandRow="1">
                <a:tableStyleId>{5C22544A-7EE6-4342-B048-85BDC9FD1C3A}</a:tableStyleId>
              </a:tblPr>
              <a:tblGrid>
                <a:gridCol w="349419">
                  <a:extLst>
                    <a:ext uri="{9D8B030D-6E8A-4147-A177-3AD203B41FA5}">
                      <a16:colId xmlns:a16="http://schemas.microsoft.com/office/drawing/2014/main" val="813926839"/>
                    </a:ext>
                  </a:extLst>
                </a:gridCol>
                <a:gridCol w="1170872">
                  <a:extLst>
                    <a:ext uri="{9D8B030D-6E8A-4147-A177-3AD203B41FA5}">
                      <a16:colId xmlns:a16="http://schemas.microsoft.com/office/drawing/2014/main" val="2610111623"/>
                    </a:ext>
                  </a:extLst>
                </a:gridCol>
                <a:gridCol w="914301">
                  <a:extLst>
                    <a:ext uri="{9D8B030D-6E8A-4147-A177-3AD203B41FA5}">
                      <a16:colId xmlns:a16="http://schemas.microsoft.com/office/drawing/2014/main" val="2168267027"/>
                    </a:ext>
                  </a:extLst>
                </a:gridCol>
                <a:gridCol w="856892">
                  <a:extLst>
                    <a:ext uri="{9D8B030D-6E8A-4147-A177-3AD203B41FA5}">
                      <a16:colId xmlns:a16="http://schemas.microsoft.com/office/drawing/2014/main" val="361608525"/>
                    </a:ext>
                  </a:extLst>
                </a:gridCol>
                <a:gridCol w="747742">
                  <a:extLst>
                    <a:ext uri="{9D8B030D-6E8A-4147-A177-3AD203B41FA5}">
                      <a16:colId xmlns:a16="http://schemas.microsoft.com/office/drawing/2014/main" val="3677868195"/>
                    </a:ext>
                  </a:extLst>
                </a:gridCol>
                <a:gridCol w="1869002">
                  <a:extLst>
                    <a:ext uri="{9D8B030D-6E8A-4147-A177-3AD203B41FA5}">
                      <a16:colId xmlns:a16="http://schemas.microsoft.com/office/drawing/2014/main" val="2316509061"/>
                    </a:ext>
                  </a:extLst>
                </a:gridCol>
                <a:gridCol w="798773">
                  <a:extLst>
                    <a:ext uri="{9D8B030D-6E8A-4147-A177-3AD203B41FA5}">
                      <a16:colId xmlns:a16="http://schemas.microsoft.com/office/drawing/2014/main" val="2445057104"/>
                    </a:ext>
                  </a:extLst>
                </a:gridCol>
                <a:gridCol w="700964">
                  <a:extLst>
                    <a:ext uri="{9D8B030D-6E8A-4147-A177-3AD203B41FA5}">
                      <a16:colId xmlns:a16="http://schemas.microsoft.com/office/drawing/2014/main" val="4136331664"/>
                    </a:ext>
                  </a:extLst>
                </a:gridCol>
              </a:tblGrid>
              <a:tr h="1027323">
                <a:tc>
                  <a:txBody>
                    <a:bodyPr/>
                    <a:lstStyle/>
                    <a:p>
                      <a:pPr marL="0" marR="0">
                        <a:lnSpc>
                          <a:spcPct val="107000"/>
                        </a:lnSpc>
                        <a:spcBef>
                          <a:spcPts val="0"/>
                        </a:spcBef>
                        <a:spcAft>
                          <a:spcPts val="0"/>
                        </a:spcAft>
                      </a:pPr>
                      <a:r>
                        <a:rPr lang="en-US" sz="1000">
                          <a:effectLst/>
                        </a:rPr>
                        <a:t>Sr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Case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Objective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Precautions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Steps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Test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Actual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4763469"/>
                  </a:ext>
                </a:extLst>
              </a:tr>
              <a:tr h="2998316">
                <a:tc>
                  <a:txBody>
                    <a:bodyPr/>
                    <a:lstStyle/>
                    <a:p>
                      <a:pPr marL="0" marR="0">
                        <a:lnSpc>
                          <a:spcPct val="107000"/>
                        </a:lnSpc>
                        <a:spcBef>
                          <a:spcPts val="0"/>
                        </a:spcBef>
                        <a:spcAft>
                          <a:spcPts val="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TC_003_07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must logged out and redirected to the home page i.e. Login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must be logged 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Press the Logout button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Logging 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is logged out and redirected to the home page i.e. Login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Same as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9349471"/>
                  </a:ext>
                </a:extLst>
              </a:tr>
              <a:tr h="512195">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6621176"/>
                  </a:ext>
                </a:extLst>
              </a:tr>
            </a:tbl>
          </a:graphicData>
        </a:graphic>
      </p:graphicFrame>
      <p:sp>
        <p:nvSpPr>
          <p:cNvPr id="8" name="Rectangle 2">
            <a:extLst>
              <a:ext uri="{FF2B5EF4-FFF2-40B4-BE49-F238E27FC236}">
                <a16:creationId xmlns:a16="http://schemas.microsoft.com/office/drawing/2014/main" id="{FFAB92D2-76AB-48FF-A6DF-7D1F78FB3CC2}"/>
              </a:ext>
            </a:extLst>
          </p:cNvPr>
          <p:cNvSpPr>
            <a:spLocks noChangeArrowheads="1"/>
          </p:cNvSpPr>
          <p:nvPr/>
        </p:nvSpPr>
        <p:spPr bwMode="auto">
          <a:xfrm>
            <a:off x="0" y="90100"/>
            <a:ext cx="7232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1824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AE91-813B-4CAF-BFF5-210124298F80}"/>
              </a:ext>
            </a:extLst>
          </p:cNvPr>
          <p:cNvSpPr>
            <a:spLocks noGrp="1"/>
          </p:cNvSpPr>
          <p:nvPr>
            <p:ph type="title"/>
          </p:nvPr>
        </p:nvSpPr>
        <p:spPr/>
        <p:txBody>
          <a:bodyPr>
            <a:normAutofit/>
          </a:bodyPr>
          <a:lstStyle/>
          <a:p>
            <a:pPr algn="ctr"/>
            <a:r>
              <a:rPr lang="en-US" alt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Conclusion </a:t>
            </a:r>
            <a:endParaRPr lang="en-US" sz="3200" dirty="0"/>
          </a:p>
        </p:txBody>
      </p:sp>
      <p:sp>
        <p:nvSpPr>
          <p:cNvPr id="3" name="Content Placeholder 2">
            <a:extLst>
              <a:ext uri="{FF2B5EF4-FFF2-40B4-BE49-F238E27FC236}">
                <a16:creationId xmlns:a16="http://schemas.microsoft.com/office/drawing/2014/main" id="{EFA2B382-50EF-45D2-9B8A-C05AC18362DB}"/>
              </a:ext>
            </a:extLst>
          </p:cNvPr>
          <p:cNvSpPr>
            <a:spLocks noGrp="1"/>
          </p:cNvSpPr>
          <p:nvPr>
            <p:ph idx="1"/>
          </p:nvPr>
        </p:nvSpPr>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This device is an innovative tool which can be access by everyone. The future is going to be</a:t>
            </a:r>
          </a:p>
          <a:p>
            <a:pPr marL="0" indent="0">
              <a:buNone/>
            </a:pPr>
            <a:r>
              <a:rPr lang="en-US" sz="2200" dirty="0">
                <a:latin typeface="Times New Roman" panose="02020603050405020304" pitchFamily="18" charset="0"/>
                <a:cs typeface="Times New Roman" panose="02020603050405020304" pitchFamily="18" charset="0"/>
              </a:rPr>
              <a:t>more advance at that time the product like this will have a need for people.</a:t>
            </a:r>
          </a:p>
          <a:p>
            <a:pPr marL="0" indent="0">
              <a:buNone/>
            </a:pPr>
            <a:endParaRPr lang="en-US" sz="2200" dirty="0">
              <a:latin typeface="Times New Roman" panose="02020603050405020304" pitchFamily="18" charset="0"/>
              <a:cs typeface="Times New Roman" panose="02020603050405020304" pitchFamily="18" charset="0"/>
            </a:endParaRPr>
          </a:p>
          <a:p>
            <a:pPr marL="0" indent="0" algn="ctr">
              <a:buNone/>
            </a:pPr>
            <a:r>
              <a:rPr lang="en-US" sz="3200" b="1" dirty="0">
                <a:solidFill>
                  <a:srgbClr val="FF0000"/>
                </a:solidFill>
                <a:latin typeface="Times New Roman" panose="02020603050405020304" pitchFamily="18" charset="0"/>
                <a:cs typeface="Times New Roman" panose="02020603050405020304" pitchFamily="18" charset="0"/>
              </a:rPr>
              <a:t>Future Enhancement </a:t>
            </a:r>
          </a:p>
          <a:p>
            <a:pPr marL="0" indent="0" algn="ctr">
              <a:buNone/>
            </a:pPr>
            <a:endParaRPr lang="en-US" sz="3200" b="1" dirty="0">
              <a:solidFill>
                <a:srgbClr val="FF0000"/>
              </a:solidFill>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Technology has become need for people these days. And this product is something which</a:t>
            </a:r>
          </a:p>
          <a:p>
            <a:pPr marL="0" indent="0">
              <a:buNone/>
            </a:pPr>
            <a:r>
              <a:rPr lang="en-US" sz="2200" dirty="0">
                <a:latin typeface="Times New Roman" panose="02020603050405020304" pitchFamily="18" charset="0"/>
                <a:cs typeface="Times New Roman" panose="02020603050405020304" pitchFamily="18" charset="0"/>
              </a:rPr>
              <a:t>reduces human effort and helps in securing electronic appliances. So this project shows a wide scope in coming days though such devices are being used by people these days.</a:t>
            </a:r>
          </a:p>
        </p:txBody>
      </p:sp>
    </p:spTree>
    <p:extLst>
      <p:ext uri="{BB962C8B-B14F-4D97-AF65-F5344CB8AC3E}">
        <p14:creationId xmlns:p14="http://schemas.microsoft.com/office/powerpoint/2010/main" val="3460397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9F69-4DCB-460F-9226-6864696E27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A4AD62-4A9C-4EA1-B14D-FC0C14086D57}"/>
              </a:ext>
            </a:extLst>
          </p:cNvPr>
          <p:cNvSpPr>
            <a:spLocks noGrp="1"/>
          </p:cNvSpPr>
          <p:nvPr>
            <p:ph idx="1"/>
          </p:nvPr>
        </p:nvSpPr>
        <p:spPr>
          <a:xfrm>
            <a:off x="838200" y="748145"/>
            <a:ext cx="10515600" cy="5428818"/>
          </a:xfrm>
        </p:spPr>
        <p:txBody>
          <a:bodyPr>
            <a:normAutofit/>
          </a:bodyPr>
          <a:lstStyle/>
          <a:p>
            <a:pPr marL="0" indent="0" algn="ctr">
              <a:buNone/>
            </a:pPr>
            <a:r>
              <a:rPr lang="en-US" sz="3200" b="1" dirty="0">
                <a:solidFill>
                  <a:srgbClr val="FF0000"/>
                </a:solidFill>
                <a:latin typeface="Times New Roman" panose="02020603050405020304" pitchFamily="18" charset="0"/>
                <a:cs typeface="Times New Roman" panose="02020603050405020304" pitchFamily="18" charset="0"/>
              </a:rPr>
              <a:t>Bibliography </a:t>
            </a:r>
          </a:p>
          <a:p>
            <a:r>
              <a:rPr lang="en-US" sz="2200" dirty="0">
                <a:latin typeface="Times New Roman" panose="02020603050405020304" pitchFamily="18" charset="0"/>
                <a:cs typeface="Times New Roman" panose="02020603050405020304" pitchFamily="18" charset="0"/>
              </a:rPr>
              <a:t>www.google.com</a:t>
            </a:r>
          </a:p>
          <a:p>
            <a:r>
              <a:rPr lang="en-US" sz="2200" dirty="0">
                <a:latin typeface="Times New Roman" panose="02020603050405020304" pitchFamily="18" charset="0"/>
                <a:cs typeface="Times New Roman" panose="02020603050405020304" pitchFamily="18" charset="0"/>
              </a:rPr>
              <a:t>www.stackoverflow.com</a:t>
            </a:r>
          </a:p>
          <a:p>
            <a:r>
              <a:rPr lang="en-US" sz="2200" dirty="0">
                <a:latin typeface="Times New Roman" panose="02020603050405020304" pitchFamily="18" charset="0"/>
                <a:cs typeface="Times New Roman" panose="02020603050405020304" pitchFamily="18" charset="0"/>
              </a:rPr>
              <a:t>www.arduino.cc</a:t>
            </a:r>
          </a:p>
          <a:p>
            <a:r>
              <a:rPr lang="en-US" sz="2200" dirty="0">
                <a:latin typeface="Times New Roman" panose="02020603050405020304" pitchFamily="18" charset="0"/>
                <a:cs typeface="Times New Roman" panose="02020603050405020304" pitchFamily="18" charset="0"/>
              </a:rPr>
              <a:t>www.developer.android.com</a:t>
            </a:r>
          </a:p>
        </p:txBody>
      </p:sp>
    </p:spTree>
    <p:extLst>
      <p:ext uri="{BB962C8B-B14F-4D97-AF65-F5344CB8AC3E}">
        <p14:creationId xmlns:p14="http://schemas.microsoft.com/office/powerpoint/2010/main" val="805272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A679C1-1589-425A-8A0B-B3A8CC988E2E}"/>
              </a:ext>
            </a:extLst>
          </p:cNvPr>
          <p:cNvSpPr>
            <a:spLocks noGrp="1"/>
          </p:cNvSpPr>
          <p:nvPr>
            <p:ph idx="1"/>
          </p:nvPr>
        </p:nvSpPr>
        <p:spPr>
          <a:xfrm>
            <a:off x="838200" y="583096"/>
            <a:ext cx="10515600" cy="5593867"/>
          </a:xfrm>
        </p:spPr>
        <p:txBody>
          <a:bodyPr/>
          <a:lstStyle/>
          <a:p>
            <a:pPr lvl="0"/>
            <a:r>
              <a:rPr lang="en-US" dirty="0">
                <a:latin typeface="Times New Roman" panose="02020603050405020304" pitchFamily="18" charset="0"/>
                <a:cs typeface="Times New Roman" panose="02020603050405020304" pitchFamily="18" charset="0"/>
              </a:rPr>
              <a:t>User Friendly-</a:t>
            </a:r>
          </a:p>
          <a:p>
            <a:pPr lvl="0"/>
            <a:endParaRPr lang="en-US" sz="24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 countries like India the people from rural area or we can say the people who don’t have the proper knowledge in operating a mobile app for them, they can use it in the traditional way the way all the switch boards are operated .Hence we can say that this smart switch board can be operated by the people or  our generation and our older generation who might have a little knowledge compared to us in smart technologies. </a:t>
            </a:r>
            <a:r>
              <a:rPr lang="en-US" i="1" dirty="0">
                <a:latin typeface="Times New Roman" panose="02020603050405020304" pitchFamily="18" charset="0"/>
                <a:cs typeface="Times New Roman" panose="02020603050405020304" pitchFamily="18" charset="0"/>
              </a:rPr>
              <a:t>This point focus village area</a:t>
            </a:r>
            <a:endParaRPr lang="en-US" sz="20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Helping in reducing human effort-</a:t>
            </a:r>
          </a:p>
          <a:p>
            <a:pPr lvl="0"/>
            <a:endParaRPr lang="en-US" sz="24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The user can Turn ON or Turn OFF lights, fans etc. from sitting on a single place.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707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71F2-89FE-4379-9EB7-B503CB3678E0}"/>
              </a:ext>
            </a:extLst>
          </p:cNvPr>
          <p:cNvSpPr>
            <a:spLocks noGrp="1"/>
          </p:cNvSpPr>
          <p:nvPr>
            <p:ph type="title"/>
          </p:nvPr>
        </p:nvSpPr>
        <p:spPr>
          <a:xfrm>
            <a:off x="1156252" y="2766218"/>
            <a:ext cx="10515600" cy="1325563"/>
          </a:xfrm>
        </p:spPr>
        <p:txBody>
          <a:bodyPr/>
          <a:lstStyle/>
          <a:p>
            <a:pPr algn="ctr"/>
            <a:r>
              <a:rPr lang="en-US" b="1">
                <a:solidFill>
                  <a:srgbClr val="FF0000"/>
                </a:solidFill>
                <a:latin typeface="Times New Roman" panose="02020603050405020304" pitchFamily="18" charset="0"/>
                <a:cs typeface="Times New Roman" panose="02020603050405020304" pitchFamily="18" charset="0"/>
              </a:rPr>
              <a:t>Preambles</a:t>
            </a:r>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162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920A-4E6B-4F5E-B18F-718CF3DE3CD1}"/>
              </a:ext>
            </a:extLst>
          </p:cNvPr>
          <p:cNvSpPr>
            <a:spLocks noGrp="1"/>
          </p:cNvSpPr>
          <p:nvPr>
            <p:ph type="title"/>
          </p:nvPr>
        </p:nvSpPr>
        <p:spPr/>
        <p:txBody>
          <a:bodyPr>
            <a:normAutofit fontScale="90000"/>
          </a:bodyPr>
          <a:lstStyle/>
          <a:p>
            <a:pPr algn="ctr"/>
            <a:r>
              <a:rPr lang="en-US" b="1" dirty="0">
                <a:solidFill>
                  <a:srgbClr val="FF0000"/>
                </a:solidFill>
                <a:latin typeface="Times New Roman" panose="02020603050405020304" pitchFamily="18" charset="0"/>
                <a:cs typeface="Times New Roman" panose="02020603050405020304" pitchFamily="18" charset="0"/>
              </a:rPr>
              <a:t>				</a:t>
            </a:r>
            <a:br>
              <a:rPr lang="en-US" b="1" dirty="0">
                <a:solidFill>
                  <a:srgbClr val="FF0000"/>
                </a:solidFill>
                <a:latin typeface="Times New Roman" panose="02020603050405020304" pitchFamily="18" charset="0"/>
                <a:cs typeface="Times New Roman" panose="02020603050405020304" pitchFamily="18" charset="0"/>
              </a:rPr>
            </a:br>
            <a:br>
              <a:rPr lang="en-US" b="1" dirty="0">
                <a:solidFill>
                  <a:srgbClr val="FF0000"/>
                </a:solidFill>
                <a:latin typeface="Times New Roman" panose="02020603050405020304" pitchFamily="18" charset="0"/>
                <a:cs typeface="Times New Roman" panose="02020603050405020304" pitchFamily="18" charset="0"/>
              </a:rPr>
            </a:br>
            <a:r>
              <a:rPr lang="en-US" b="1" dirty="0">
                <a:solidFill>
                  <a:srgbClr val="FF0000"/>
                </a:solidFill>
                <a:latin typeface="Times New Roman" panose="02020603050405020304" pitchFamily="18" charset="0"/>
                <a:cs typeface="Times New Roman" panose="02020603050405020304" pitchFamily="18" charset="0"/>
              </a:rPr>
              <a:t>Project description</a:t>
            </a:r>
            <a:br>
              <a:rPr lang="en-US" b="1" dirty="0">
                <a:solidFill>
                  <a:srgbClr val="FF0000"/>
                </a:solidFill>
                <a:latin typeface="Times New Roman" panose="02020603050405020304" pitchFamily="18" charset="0"/>
                <a:cs typeface="Times New Roman" panose="02020603050405020304" pitchFamily="18" charset="0"/>
              </a:rPr>
            </a:b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5E0B5F-5B2B-42C0-BD52-51A8543E8E8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Home automation AM board is a smart IoT based switch board having four switching components which can be installed in Flats, Apartments or Offices to operated your electrical devices like lights, fans ACs wirelessly through your mobile phone as well in a traditional manner.  This device is cheap and user friendly compared to those smart switch board which are available in Amazon or any other E-Commerce site.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119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F6F2-0DB0-412C-84ED-1D4FCEB8EED0}"/>
              </a:ext>
            </a:extLst>
          </p:cNvPr>
          <p:cNvSpPr>
            <a:spLocks noGrp="1"/>
          </p:cNvSpPr>
          <p:nvPr>
            <p:ph type="title"/>
          </p:nvPr>
        </p:nvSpPr>
        <p:spPr>
          <a:xfrm>
            <a:off x="1141413" y="0"/>
            <a:ext cx="9905998" cy="1152939"/>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System Modules</a:t>
            </a:r>
            <a:br>
              <a:rPr lang="en-US" sz="3200" b="1" dirty="0">
                <a:solidFill>
                  <a:srgbClr val="FF0000"/>
                </a:solidFill>
                <a:latin typeface="Times New Roman" panose="02020603050405020304" pitchFamily="18" charset="0"/>
                <a:cs typeface="Times New Roman" panose="02020603050405020304" pitchFamily="18" charset="0"/>
              </a:rPr>
            </a:b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628D36-C0F1-4518-A739-B378ADF8FDA8}"/>
              </a:ext>
            </a:extLst>
          </p:cNvPr>
          <p:cNvSpPr>
            <a:spLocks noGrp="1"/>
          </p:cNvSpPr>
          <p:nvPr>
            <p:ph idx="1"/>
          </p:nvPr>
        </p:nvSpPr>
        <p:spPr>
          <a:xfrm>
            <a:off x="1141412" y="834888"/>
            <a:ext cx="9905999" cy="6023112"/>
          </a:xfrm>
        </p:spPr>
        <p:txBody>
          <a:bodyPr>
            <a:normAutofit fontScale="92500" lnSpcReduction="20000"/>
          </a:bodyPr>
          <a:lstStyle/>
          <a:p>
            <a:pPr lvl="0"/>
            <a:r>
              <a:rPr lang="en-US" b="1" dirty="0">
                <a:latin typeface="Times New Roman" panose="02020603050405020304" pitchFamily="18" charset="0"/>
                <a:cs typeface="Times New Roman" panose="02020603050405020304" pitchFamily="18" charset="0"/>
              </a:rPr>
              <a:t>Hardware side:</a:t>
            </a:r>
          </a:p>
          <a:p>
            <a:pPr lvl="0"/>
            <a:endParaRPr lang="en-US" sz="2000"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Arduino board</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ESP8266</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Relay module</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DC voltage converter</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Male-Female connecting wires</a:t>
            </a:r>
          </a:p>
          <a:p>
            <a:pPr lvl="1"/>
            <a:r>
              <a:rPr lang="en-US" dirty="0">
                <a:latin typeface="Times New Roman" panose="02020603050405020304" pitchFamily="18" charset="0"/>
                <a:cs typeface="Times New Roman" panose="02020603050405020304" pitchFamily="18" charset="0"/>
              </a:rPr>
              <a:t>One switch board</a:t>
            </a:r>
          </a:p>
          <a:p>
            <a:pPr lvl="1"/>
            <a:endParaRPr lang="en-US" dirty="0">
              <a:latin typeface="Times New Roman" panose="02020603050405020304" pitchFamily="18" charset="0"/>
              <a:cs typeface="Times New Roman" panose="02020603050405020304" pitchFamily="18" charset="0"/>
            </a:endParaRPr>
          </a:p>
          <a:p>
            <a:pPr lvl="0"/>
            <a:r>
              <a:rPr lang="en-US" b="1" dirty="0">
                <a:latin typeface="Times New Roman" panose="02020603050405020304" pitchFamily="18" charset="0"/>
                <a:cs typeface="Times New Roman" panose="02020603050405020304" pitchFamily="18" charset="0"/>
              </a:rPr>
              <a:t>Application side:</a:t>
            </a:r>
          </a:p>
          <a:p>
            <a:pPr lvl="0"/>
            <a:endParaRPr lang="en-US" sz="2000"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Register</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Log In</a:t>
            </a:r>
            <a:endParaRPr lang="en-US"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Dashboard</a:t>
            </a:r>
            <a:endParaRPr lang="en-US" sz="1800"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Select board</a:t>
            </a:r>
            <a:endParaRPr lang="en-US" sz="1600"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On (For any four appliances)</a:t>
            </a:r>
            <a:endParaRPr lang="en-US" sz="1600"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Off (For any four appliances)</a:t>
            </a:r>
            <a:endParaRPr lang="en-US" sz="1600"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Settings</a:t>
            </a:r>
            <a:endParaRPr lang="en-US" sz="1600"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Log Out</a:t>
            </a:r>
            <a:endParaRPr lang="en-US" sz="1600"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9176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19446</TotalTime>
  <Words>1726</Words>
  <Application>Microsoft Office PowerPoint</Application>
  <PresentationFormat>Widescreen</PresentationFormat>
  <Paragraphs>458</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Times New Roman</vt:lpstr>
      <vt:lpstr>Office Theme</vt:lpstr>
      <vt:lpstr>AM Home Automation</vt:lpstr>
      <vt:lpstr>Synopsis</vt:lpstr>
      <vt:lpstr>Existing system &amp; problem areas</vt:lpstr>
      <vt:lpstr>Need for the system</vt:lpstr>
      <vt:lpstr>PowerPoint Presentation</vt:lpstr>
      <vt:lpstr>PowerPoint Presentation</vt:lpstr>
      <vt:lpstr>Preambles</vt:lpstr>
      <vt:lpstr>      Project description </vt:lpstr>
      <vt:lpstr>System Modules </vt:lpstr>
      <vt:lpstr>Technical description</vt:lpstr>
      <vt:lpstr>PowerPoint Presentation</vt:lpstr>
      <vt:lpstr>PowerPoint Presentation</vt:lpstr>
      <vt:lpstr>PowerPoint Presentation</vt:lpstr>
      <vt:lpstr>PowerPoint Presentation</vt:lpstr>
      <vt:lpstr>System Flow Chart </vt:lpstr>
      <vt:lpstr>PowerPoint Presentation</vt:lpstr>
      <vt:lpstr>Activity Diagrams </vt:lpstr>
      <vt:lpstr>Hardware side :</vt:lpstr>
      <vt:lpstr>Application side:  Registration</vt:lpstr>
      <vt:lpstr>Login</vt:lpstr>
      <vt:lpstr>AM Home Automation</vt:lpstr>
      <vt:lpstr>Class Diagrams </vt:lpstr>
      <vt:lpstr>PowerPoint Presentation</vt:lpstr>
      <vt:lpstr>Data Dictionary</vt:lpstr>
      <vt:lpstr>PowerPoint Presentation</vt:lpstr>
      <vt:lpstr>Representation of Modules Hardware</vt:lpstr>
      <vt:lpstr>Arduino D1</vt:lpstr>
      <vt:lpstr>4 Component Relay</vt:lpstr>
      <vt:lpstr>Connecting wires</vt:lpstr>
      <vt:lpstr>One Switch Board</vt:lpstr>
      <vt:lpstr>The final working model</vt:lpstr>
      <vt:lpstr>Representation of Modules The Mobile App &amp; WiFi</vt:lpstr>
      <vt:lpstr>WiFi connection for the switch board</vt:lpstr>
      <vt:lpstr>PowerPoint Presentation</vt:lpstr>
      <vt:lpstr>PowerPoint Presentation</vt:lpstr>
      <vt:lpstr>PowerPoint Presentation</vt:lpstr>
      <vt:lpstr>Open the AM SmartBoard</vt:lpstr>
      <vt:lpstr>Login</vt:lpstr>
      <vt:lpstr>Login</vt:lpstr>
      <vt:lpstr>Registration</vt:lpstr>
      <vt:lpstr>Registration</vt:lpstr>
      <vt:lpstr>Dashboard</vt:lpstr>
      <vt:lpstr>Dashboard</vt:lpstr>
      <vt:lpstr>Dashboard</vt:lpstr>
      <vt:lpstr>Test Cases</vt:lpstr>
      <vt:lpstr>For Login</vt:lpstr>
      <vt:lpstr>For Registration </vt:lpstr>
      <vt:lpstr>For Dashboard</vt:lpstr>
      <vt:lpstr>For Select Board ID </vt:lpstr>
      <vt:lpstr>For Switch 1</vt:lpstr>
      <vt:lpstr>For Switch 2</vt:lpstr>
      <vt:lpstr>For Switch 3</vt:lpstr>
      <vt:lpstr>For Switch 4</vt:lpstr>
      <vt:lpstr>For Settings </vt:lpstr>
      <vt:lpstr>For Log Out</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 Home automation</dc:title>
  <dc:creator>Rishee</dc:creator>
  <cp:lastModifiedBy>Rishee</cp:lastModifiedBy>
  <cp:revision>42</cp:revision>
  <dcterms:created xsi:type="dcterms:W3CDTF">2019-03-14T07:39:58Z</dcterms:created>
  <dcterms:modified xsi:type="dcterms:W3CDTF">2019-05-10T03:50:34Z</dcterms:modified>
</cp:coreProperties>
</file>